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60" r:id="rId5"/>
    <p:sldId id="261" r:id="rId6"/>
    <p:sldId id="262" r:id="rId7"/>
    <p:sldId id="263" r:id="rId8"/>
    <p:sldId id="264" r:id="rId9"/>
    <p:sldId id="259" r:id="rId10"/>
    <p:sldId id="276" r:id="rId11"/>
    <p:sldId id="265" r:id="rId12"/>
    <p:sldId id="266" r:id="rId13"/>
    <p:sldId id="267" r:id="rId14"/>
    <p:sldId id="269" r:id="rId15"/>
    <p:sldId id="268" r:id="rId16"/>
    <p:sldId id="270" r:id="rId17"/>
    <p:sldId id="273" r:id="rId18"/>
    <p:sldId id="271" r:id="rId19"/>
    <p:sldId id="277" r:id="rId20"/>
    <p:sldId id="280" r:id="rId21"/>
    <p:sldId id="272" r:id="rId22"/>
    <p:sldId id="275" r:id="rId23"/>
    <p:sldId id="274" r:id="rId24"/>
    <p:sldId id="281" r:id="rId25"/>
    <p:sldId id="283" r:id="rId26"/>
    <p:sldId id="284"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94660"/>
  </p:normalViewPr>
  <p:slideViewPr>
    <p:cSldViewPr snapToGrid="0" snapToObjects="1">
      <p:cViewPr varScale="1">
        <p:scale>
          <a:sx n="86" d="100"/>
          <a:sy n="86" d="100"/>
        </p:scale>
        <p:origin x="-15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E9169-E80E-5C49-95CA-4500EC8AA9FC}" type="datetimeFigureOut">
              <a:rPr lang="en-US" smtClean="0"/>
              <a:pPr/>
              <a:t>2/23/2017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96B6EE-0F69-B846-8956-DFEF3EA32DA6}" type="slidenum">
              <a:rPr lang="en-US" smtClean="0"/>
              <a:pPr/>
              <a:t>‹#›</a:t>
            </a:fld>
            <a:endParaRPr lang="en-US"/>
          </a:p>
        </p:txBody>
      </p:sp>
    </p:spTree>
    <p:extLst>
      <p:ext uri="{BB962C8B-B14F-4D97-AF65-F5344CB8AC3E}">
        <p14:creationId xmlns="" xmlns:p14="http://schemas.microsoft.com/office/powerpoint/2010/main" val="39903450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6B6EE-0F69-B846-8956-DFEF3EA32DA6}" type="slidenum">
              <a:rPr lang="en-US" smtClean="0"/>
              <a:pPr/>
              <a:t>1</a:t>
            </a:fld>
            <a:endParaRPr lang="en-US"/>
          </a:p>
        </p:txBody>
      </p:sp>
    </p:spTree>
    <p:extLst>
      <p:ext uri="{BB962C8B-B14F-4D97-AF65-F5344CB8AC3E}">
        <p14:creationId xmlns="" xmlns:p14="http://schemas.microsoft.com/office/powerpoint/2010/main" val="3932789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Above – change</a:t>
            </a:r>
            <a:r>
              <a:rPr lang="en-US" baseline="0" dirty="0" smtClean="0"/>
              <a:t> ‘some’ to ‘most’</a:t>
            </a:r>
            <a:endParaRPr lang="en-US" dirty="0"/>
          </a:p>
        </p:txBody>
      </p:sp>
      <p:sp>
        <p:nvSpPr>
          <p:cNvPr id="4" name="Slide Number Placeholder 3"/>
          <p:cNvSpPr>
            <a:spLocks noGrp="1"/>
          </p:cNvSpPr>
          <p:nvPr>
            <p:ph type="sldNum" sz="quarter" idx="10"/>
          </p:nvPr>
        </p:nvSpPr>
        <p:spPr/>
        <p:txBody>
          <a:bodyPr/>
          <a:lstStyle/>
          <a:p>
            <a:fld id="{CF96B6EE-0F69-B846-8956-DFEF3EA32DA6}" type="slidenum">
              <a:rPr lang="en-US" smtClean="0"/>
              <a:pPr/>
              <a:t>10</a:t>
            </a:fld>
            <a:endParaRPr lang="en-US"/>
          </a:p>
        </p:txBody>
      </p:sp>
    </p:spTree>
    <p:extLst>
      <p:ext uri="{BB962C8B-B14F-4D97-AF65-F5344CB8AC3E}">
        <p14:creationId xmlns="" xmlns:p14="http://schemas.microsoft.com/office/powerpoint/2010/main" val="3216289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6B6EE-0F69-B846-8956-DFEF3EA32DA6}" type="slidenum">
              <a:rPr lang="en-US" smtClean="0"/>
              <a:pPr/>
              <a:t>11</a:t>
            </a:fld>
            <a:endParaRPr lang="en-US"/>
          </a:p>
        </p:txBody>
      </p:sp>
    </p:spTree>
    <p:extLst>
      <p:ext uri="{BB962C8B-B14F-4D97-AF65-F5344CB8AC3E}">
        <p14:creationId xmlns="" xmlns:p14="http://schemas.microsoft.com/office/powerpoint/2010/main" val="4132879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sentence</a:t>
            </a:r>
            <a:r>
              <a:rPr lang="en-US" baseline="0" dirty="0" smtClean="0"/>
              <a:t> uses conjunctions (we saw earlier), adverbs (now extended) and prepositions &amp; clauses</a:t>
            </a:r>
          </a:p>
          <a:p>
            <a:r>
              <a:rPr lang="en-US" baseline="0" dirty="0" smtClean="0"/>
              <a:t>Words like suffix, subordinating are now being used (as opposed to being a concept in year 2)</a:t>
            </a:r>
            <a:endParaRPr lang="en-US" dirty="0"/>
          </a:p>
        </p:txBody>
      </p:sp>
      <p:sp>
        <p:nvSpPr>
          <p:cNvPr id="4" name="Slide Number Placeholder 3"/>
          <p:cNvSpPr>
            <a:spLocks noGrp="1"/>
          </p:cNvSpPr>
          <p:nvPr>
            <p:ph type="sldNum" sz="quarter" idx="10"/>
          </p:nvPr>
        </p:nvSpPr>
        <p:spPr/>
        <p:txBody>
          <a:bodyPr/>
          <a:lstStyle/>
          <a:p>
            <a:fld id="{CF96B6EE-0F69-B846-8956-DFEF3EA32DA6}" type="slidenum">
              <a:rPr lang="en-US" smtClean="0"/>
              <a:pPr/>
              <a:t>12</a:t>
            </a:fld>
            <a:endParaRPr lang="en-US"/>
          </a:p>
        </p:txBody>
      </p:sp>
    </p:spTree>
    <p:extLst>
      <p:ext uri="{BB962C8B-B14F-4D97-AF65-F5344CB8AC3E}">
        <p14:creationId xmlns="" xmlns:p14="http://schemas.microsoft.com/office/powerpoint/2010/main" val="491276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clause</a:t>
            </a:r>
            <a:r>
              <a:rPr lang="en-US" baseline="0" dirty="0" smtClean="0"/>
              <a:t> is a special type of phrase with a verb. It can be a complete sentence. It can be main or subordinate.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96B6EE-0F69-B846-8956-DFEF3EA32DA6}" type="slidenum">
              <a:rPr lang="en-US" smtClean="0"/>
              <a:pPr/>
              <a:t>13</a:t>
            </a:fld>
            <a:endParaRPr lang="en-US"/>
          </a:p>
        </p:txBody>
      </p:sp>
    </p:spTree>
    <p:extLst>
      <p:ext uri="{BB962C8B-B14F-4D97-AF65-F5344CB8AC3E}">
        <p14:creationId xmlns="" xmlns:p14="http://schemas.microsoft.com/office/powerpoint/2010/main" val="924125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96B6EE-0F69-B846-8956-DFEF3EA32DA6}" type="slidenum">
              <a:rPr lang="en-US" smtClean="0"/>
              <a:pPr/>
              <a:t>14</a:t>
            </a:fld>
            <a:endParaRPr lang="en-US"/>
          </a:p>
        </p:txBody>
      </p:sp>
    </p:spTree>
    <p:extLst>
      <p:ext uri="{BB962C8B-B14F-4D97-AF65-F5344CB8AC3E}">
        <p14:creationId xmlns="" xmlns:p14="http://schemas.microsoft.com/office/powerpoint/2010/main" val="924125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6B6EE-0F69-B846-8956-DFEF3EA32DA6}" type="slidenum">
              <a:rPr lang="en-US" smtClean="0"/>
              <a:pPr/>
              <a:t>16</a:t>
            </a:fld>
            <a:endParaRPr lang="en-US"/>
          </a:p>
        </p:txBody>
      </p:sp>
    </p:spTree>
    <p:extLst>
      <p:ext uri="{BB962C8B-B14F-4D97-AF65-F5344CB8AC3E}">
        <p14:creationId xmlns="" xmlns:p14="http://schemas.microsoft.com/office/powerpoint/2010/main" val="3445607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96B6EE-0F69-B846-8956-DFEF3EA32DA6}" type="slidenum">
              <a:rPr lang="en-US" smtClean="0"/>
              <a:pPr/>
              <a:t>17</a:t>
            </a:fld>
            <a:endParaRPr lang="en-US"/>
          </a:p>
        </p:txBody>
      </p:sp>
    </p:spTree>
    <p:extLst>
      <p:ext uri="{BB962C8B-B14F-4D97-AF65-F5344CB8AC3E}">
        <p14:creationId xmlns="" xmlns:p14="http://schemas.microsoft.com/office/powerpoint/2010/main" val="1521398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6B6EE-0F69-B846-8956-DFEF3EA32DA6}" type="slidenum">
              <a:rPr lang="en-US" smtClean="0"/>
              <a:pPr/>
              <a:t>18</a:t>
            </a:fld>
            <a:endParaRPr lang="en-US"/>
          </a:p>
        </p:txBody>
      </p:sp>
    </p:spTree>
    <p:extLst>
      <p:ext uri="{BB962C8B-B14F-4D97-AF65-F5344CB8AC3E}">
        <p14:creationId xmlns="" xmlns:p14="http://schemas.microsoft.com/office/powerpoint/2010/main" val="1179831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a:t>
            </a:r>
            <a:r>
              <a:rPr lang="en-US" baseline="0" dirty="0" smtClean="0"/>
              <a:t>ve clauses</a:t>
            </a:r>
          </a:p>
          <a:p>
            <a:r>
              <a:rPr lang="en-US" baseline="0" dirty="0" smtClean="0"/>
              <a:t>Modal verbs</a:t>
            </a:r>
          </a:p>
          <a:p>
            <a:r>
              <a:rPr lang="en-US" baseline="0" dirty="0" smtClean="0"/>
              <a:t>Punctuation has now been extend to include parenthesis and extend use of commas</a:t>
            </a:r>
          </a:p>
          <a:p>
            <a:endParaRPr lang="en-US" dirty="0"/>
          </a:p>
        </p:txBody>
      </p:sp>
      <p:sp>
        <p:nvSpPr>
          <p:cNvPr id="4" name="Slide Number Placeholder 3"/>
          <p:cNvSpPr>
            <a:spLocks noGrp="1"/>
          </p:cNvSpPr>
          <p:nvPr>
            <p:ph type="sldNum" sz="quarter" idx="10"/>
          </p:nvPr>
        </p:nvSpPr>
        <p:spPr/>
        <p:txBody>
          <a:bodyPr/>
          <a:lstStyle/>
          <a:p>
            <a:fld id="{CF96B6EE-0F69-B846-8956-DFEF3EA32DA6}" type="slidenum">
              <a:rPr lang="en-US" smtClean="0"/>
              <a:pPr/>
              <a:t>21</a:t>
            </a:fld>
            <a:endParaRPr lang="en-US"/>
          </a:p>
        </p:txBody>
      </p:sp>
    </p:spTree>
    <p:extLst>
      <p:ext uri="{BB962C8B-B14F-4D97-AF65-F5344CB8AC3E}">
        <p14:creationId xmlns="" xmlns:p14="http://schemas.microsoft.com/office/powerpoint/2010/main" val="4257688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6B6EE-0F69-B846-8956-DFEF3EA32DA6}" type="slidenum">
              <a:rPr lang="en-US" smtClean="0"/>
              <a:pPr/>
              <a:t>22</a:t>
            </a:fld>
            <a:endParaRPr lang="en-US"/>
          </a:p>
        </p:txBody>
      </p:sp>
    </p:spTree>
    <p:extLst>
      <p:ext uri="{BB962C8B-B14F-4D97-AF65-F5344CB8AC3E}">
        <p14:creationId xmlns="" xmlns:p14="http://schemas.microsoft.com/office/powerpoint/2010/main" val="32480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a:t>
            </a:r>
            <a:r>
              <a:rPr lang="en-US" baseline="0" dirty="0" smtClean="0"/>
              <a:t> is learnt through literacy and reading, some naturally and through grammar lessons</a:t>
            </a:r>
            <a:endParaRPr lang="en-US" dirty="0" smtClean="0"/>
          </a:p>
          <a:p>
            <a:r>
              <a:rPr lang="en-US" dirty="0" smtClean="0"/>
              <a:t>Good</a:t>
            </a:r>
            <a:r>
              <a:rPr lang="en-US" baseline="0" dirty="0" smtClean="0"/>
              <a:t> for learning languages</a:t>
            </a:r>
          </a:p>
          <a:p>
            <a:r>
              <a:rPr lang="en-US" baseline="0" dirty="0" smtClean="0"/>
              <a:t>Good for rules in writing (and experienced writers knowingly breaking them for effect)</a:t>
            </a:r>
          </a:p>
          <a:p>
            <a:r>
              <a:rPr lang="en-US" baseline="0" dirty="0" smtClean="0"/>
              <a:t>All teachers had to train – ahead of game</a:t>
            </a:r>
            <a:endParaRPr lang="en-US" dirty="0"/>
          </a:p>
        </p:txBody>
      </p:sp>
      <p:sp>
        <p:nvSpPr>
          <p:cNvPr id="4" name="Slide Number Placeholder 3"/>
          <p:cNvSpPr>
            <a:spLocks noGrp="1"/>
          </p:cNvSpPr>
          <p:nvPr>
            <p:ph type="sldNum" sz="quarter" idx="10"/>
          </p:nvPr>
        </p:nvSpPr>
        <p:spPr/>
        <p:txBody>
          <a:bodyPr/>
          <a:lstStyle/>
          <a:p>
            <a:fld id="{CF96B6EE-0F69-B846-8956-DFEF3EA32DA6}" type="slidenum">
              <a:rPr lang="en-US" smtClean="0"/>
              <a:pPr/>
              <a:t>2</a:t>
            </a:fld>
            <a:endParaRPr lang="en-US"/>
          </a:p>
        </p:txBody>
      </p:sp>
    </p:spTree>
    <p:extLst>
      <p:ext uri="{BB962C8B-B14F-4D97-AF65-F5344CB8AC3E}">
        <p14:creationId xmlns="" xmlns:p14="http://schemas.microsoft.com/office/powerpoint/2010/main" val="1438846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96B6EE-0F69-B846-8956-DFEF3EA32DA6}" type="slidenum">
              <a:rPr lang="en-US" smtClean="0"/>
              <a:pPr/>
              <a:t>24</a:t>
            </a:fld>
            <a:endParaRPr lang="en-US"/>
          </a:p>
        </p:txBody>
      </p:sp>
    </p:spTree>
    <p:extLst>
      <p:ext uri="{BB962C8B-B14F-4D97-AF65-F5344CB8AC3E}">
        <p14:creationId xmlns="" xmlns:p14="http://schemas.microsoft.com/office/powerpoint/2010/main" val="317513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67262C-1543-EB4D-A7EF-BEBD50155FAE}" type="slidenum">
              <a:rPr lang="en-GB" sz="1200"/>
              <a:pPr eaLnBrk="1" hangingPunct="1"/>
              <a:t>25</a:t>
            </a:fld>
            <a:endParaRPr lang="en-GB"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a:t>Nouns and verbs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8B09FE-CA9B-7E43-AF03-7F195329C8FE}" type="slidenum">
              <a:rPr lang="en-GB" sz="1200"/>
              <a:pPr eaLnBrk="1" hangingPunct="1"/>
              <a:t>26</a:t>
            </a:fld>
            <a:endParaRPr lang="en-GB"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6B6EE-0F69-B846-8956-DFEF3EA32DA6}" type="slidenum">
              <a:rPr lang="en-US" smtClean="0"/>
              <a:pPr/>
              <a:t>3</a:t>
            </a:fld>
            <a:endParaRPr lang="en-US"/>
          </a:p>
        </p:txBody>
      </p:sp>
    </p:spTree>
    <p:extLst>
      <p:ext uri="{BB962C8B-B14F-4D97-AF65-F5344CB8AC3E}">
        <p14:creationId xmlns="" xmlns:p14="http://schemas.microsoft.com/office/powerpoint/2010/main" val="43082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6B6EE-0F69-B846-8956-DFEF3EA32DA6}" type="slidenum">
              <a:rPr lang="en-US" smtClean="0"/>
              <a:pPr/>
              <a:t>4</a:t>
            </a:fld>
            <a:endParaRPr lang="en-US"/>
          </a:p>
        </p:txBody>
      </p:sp>
    </p:spTree>
    <p:extLst>
      <p:ext uri="{BB962C8B-B14F-4D97-AF65-F5344CB8AC3E}">
        <p14:creationId xmlns="" xmlns:p14="http://schemas.microsoft.com/office/powerpoint/2010/main" val="366717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F96B6EE-0F69-B846-8956-DFEF3EA32DA6}" type="slidenum">
              <a:rPr lang="en-US" smtClean="0"/>
              <a:pPr/>
              <a:t>5</a:t>
            </a:fld>
            <a:endParaRPr lang="en-US"/>
          </a:p>
        </p:txBody>
      </p:sp>
    </p:spTree>
    <p:extLst>
      <p:ext uri="{BB962C8B-B14F-4D97-AF65-F5344CB8AC3E}">
        <p14:creationId xmlns="" xmlns:p14="http://schemas.microsoft.com/office/powerpoint/2010/main" val="228784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skill</a:t>
            </a:r>
          </a:p>
          <a:p>
            <a:r>
              <a:rPr lang="en-US" dirty="0" smtClean="0"/>
              <a:t>Children learn the </a:t>
            </a:r>
            <a:r>
              <a:rPr lang="en-US" dirty="0" err="1" smtClean="0"/>
              <a:t>co-ordinating</a:t>
            </a:r>
            <a:r>
              <a:rPr lang="en-US" baseline="0" dirty="0" smtClean="0"/>
              <a:t> conjunctions (and but so or) – two balanced clauses (clause not official terminology at this stage) Link an </a:t>
            </a:r>
            <a:r>
              <a:rPr lang="en-US" u="sng" baseline="0" dirty="0" smtClean="0"/>
              <a:t>equal </a:t>
            </a:r>
            <a:r>
              <a:rPr lang="en-US" baseline="0" dirty="0" smtClean="0"/>
              <a:t>pair</a:t>
            </a:r>
          </a:p>
          <a:p>
            <a:r>
              <a:rPr lang="en-US" baseline="0" dirty="0" smtClean="0"/>
              <a:t>Displayed in all classrooms (blue) </a:t>
            </a:r>
            <a:endParaRPr lang="en-US" dirty="0"/>
          </a:p>
        </p:txBody>
      </p:sp>
      <p:sp>
        <p:nvSpPr>
          <p:cNvPr id="4" name="Slide Number Placeholder 3"/>
          <p:cNvSpPr>
            <a:spLocks noGrp="1"/>
          </p:cNvSpPr>
          <p:nvPr>
            <p:ph type="sldNum" sz="quarter" idx="10"/>
          </p:nvPr>
        </p:nvSpPr>
        <p:spPr/>
        <p:txBody>
          <a:bodyPr/>
          <a:lstStyle/>
          <a:p>
            <a:fld id="{CF96B6EE-0F69-B846-8956-DFEF3EA32DA6}" type="slidenum">
              <a:rPr lang="en-US" smtClean="0"/>
              <a:pPr/>
              <a:t>6</a:t>
            </a:fld>
            <a:endParaRPr lang="en-US"/>
          </a:p>
        </p:txBody>
      </p:sp>
    </p:spTree>
    <p:extLst>
      <p:ext uri="{BB962C8B-B14F-4D97-AF65-F5344CB8AC3E}">
        <p14:creationId xmlns="" xmlns:p14="http://schemas.microsoft.com/office/powerpoint/2010/main" val="2963552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a:t>
            </a:r>
            <a:r>
              <a:rPr lang="en-US" baseline="0" dirty="0" smtClean="0"/>
              <a:t> to make a subordinate clause.</a:t>
            </a:r>
          </a:p>
          <a:p>
            <a:r>
              <a:rPr lang="en-US" baseline="0" dirty="0" smtClean="0"/>
              <a:t>Can link two clauses (although clauses not a terminology for </a:t>
            </a:r>
            <a:r>
              <a:rPr lang="en-US" baseline="0" dirty="0" err="1" smtClean="0"/>
              <a:t>chn</a:t>
            </a:r>
            <a:r>
              <a:rPr lang="en-US" baseline="0" dirty="0" smtClean="0"/>
              <a:t>) </a:t>
            </a:r>
          </a:p>
          <a:p>
            <a:r>
              <a:rPr lang="en-US" baseline="0" dirty="0" smtClean="0"/>
              <a:t>Can also move the front of a sentence</a:t>
            </a:r>
            <a:endParaRPr lang="en-US" dirty="0"/>
          </a:p>
        </p:txBody>
      </p:sp>
      <p:sp>
        <p:nvSpPr>
          <p:cNvPr id="4" name="Slide Number Placeholder 3"/>
          <p:cNvSpPr>
            <a:spLocks noGrp="1"/>
          </p:cNvSpPr>
          <p:nvPr>
            <p:ph type="sldNum" sz="quarter" idx="10"/>
          </p:nvPr>
        </p:nvSpPr>
        <p:spPr/>
        <p:txBody>
          <a:bodyPr/>
          <a:lstStyle/>
          <a:p>
            <a:fld id="{CF96B6EE-0F69-B846-8956-DFEF3EA32DA6}" type="slidenum">
              <a:rPr lang="en-US" smtClean="0"/>
              <a:pPr/>
              <a:t>7</a:t>
            </a:fld>
            <a:endParaRPr lang="en-US"/>
          </a:p>
        </p:txBody>
      </p:sp>
    </p:spTree>
    <p:extLst>
      <p:ext uri="{BB962C8B-B14F-4D97-AF65-F5344CB8AC3E}">
        <p14:creationId xmlns="" xmlns:p14="http://schemas.microsoft.com/office/powerpoint/2010/main" val="389297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Exclamation</a:t>
            </a:r>
            <a:r>
              <a:rPr lang="en-US" baseline="0" dirty="0" smtClean="0"/>
              <a:t> sentence must start with what or how. Although can use exclamations in writing to express surprise </a:t>
            </a:r>
            <a:r>
              <a:rPr lang="en-US" baseline="0" dirty="0" err="1" smtClean="0"/>
              <a:t>etc</a:t>
            </a:r>
            <a:r>
              <a:rPr lang="en-US" baseline="0" dirty="0" smtClean="0"/>
              <a:t> and for interjections (help!) these are not exclamation sentences</a:t>
            </a:r>
            <a:endParaRPr lang="en-US" dirty="0"/>
          </a:p>
        </p:txBody>
      </p:sp>
      <p:sp>
        <p:nvSpPr>
          <p:cNvPr id="4" name="Slide Number Placeholder 3"/>
          <p:cNvSpPr>
            <a:spLocks noGrp="1"/>
          </p:cNvSpPr>
          <p:nvPr>
            <p:ph type="sldNum" sz="quarter" idx="10"/>
          </p:nvPr>
        </p:nvSpPr>
        <p:spPr/>
        <p:txBody>
          <a:bodyPr/>
          <a:lstStyle/>
          <a:p>
            <a:fld id="{CF96B6EE-0F69-B846-8956-DFEF3EA32DA6}" type="slidenum">
              <a:rPr lang="en-US" smtClean="0"/>
              <a:pPr/>
              <a:t>8</a:t>
            </a:fld>
            <a:endParaRPr lang="en-US"/>
          </a:p>
        </p:txBody>
      </p:sp>
    </p:spTree>
    <p:extLst>
      <p:ext uri="{BB962C8B-B14F-4D97-AF65-F5344CB8AC3E}">
        <p14:creationId xmlns="" xmlns:p14="http://schemas.microsoft.com/office/powerpoint/2010/main" val="3296041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6B6EE-0F69-B846-8956-DFEF3EA32DA6}" type="slidenum">
              <a:rPr lang="en-US" smtClean="0"/>
              <a:pPr/>
              <a:t>9</a:t>
            </a:fld>
            <a:endParaRPr lang="en-US"/>
          </a:p>
        </p:txBody>
      </p:sp>
    </p:spTree>
    <p:extLst>
      <p:ext uri="{BB962C8B-B14F-4D97-AF65-F5344CB8AC3E}">
        <p14:creationId xmlns="" xmlns:p14="http://schemas.microsoft.com/office/powerpoint/2010/main" val="356338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9F72583-433B-EC43-8ED8-0E7A4C731282}"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9068-3C19-934D-A8B6-C4B1C4134CEE}" type="slidenum">
              <a:rPr lang="en-US" smtClean="0"/>
              <a:pPr/>
              <a:t>‹#›</a:t>
            </a:fld>
            <a:endParaRPr lang="en-US"/>
          </a:p>
        </p:txBody>
      </p:sp>
    </p:spTree>
    <p:extLst>
      <p:ext uri="{BB962C8B-B14F-4D97-AF65-F5344CB8AC3E}">
        <p14:creationId xmlns="" xmlns:p14="http://schemas.microsoft.com/office/powerpoint/2010/main" val="9331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9F72583-433B-EC43-8ED8-0E7A4C731282}"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9068-3C19-934D-A8B6-C4B1C4134CEE}" type="slidenum">
              <a:rPr lang="en-US" smtClean="0"/>
              <a:pPr/>
              <a:t>‹#›</a:t>
            </a:fld>
            <a:endParaRPr lang="en-US"/>
          </a:p>
        </p:txBody>
      </p:sp>
    </p:spTree>
    <p:extLst>
      <p:ext uri="{BB962C8B-B14F-4D97-AF65-F5344CB8AC3E}">
        <p14:creationId xmlns="" xmlns:p14="http://schemas.microsoft.com/office/powerpoint/2010/main" val="250984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9F72583-433B-EC43-8ED8-0E7A4C731282}"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9068-3C19-934D-A8B6-C4B1C4134CEE}" type="slidenum">
              <a:rPr lang="en-US" smtClean="0"/>
              <a:pPr/>
              <a:t>‹#›</a:t>
            </a:fld>
            <a:endParaRPr lang="en-US"/>
          </a:p>
        </p:txBody>
      </p:sp>
    </p:spTree>
    <p:extLst>
      <p:ext uri="{BB962C8B-B14F-4D97-AF65-F5344CB8AC3E}">
        <p14:creationId xmlns="" xmlns:p14="http://schemas.microsoft.com/office/powerpoint/2010/main" val="191206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9F72583-433B-EC43-8ED8-0E7A4C731282}"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9068-3C19-934D-A8B6-C4B1C4134CEE}" type="slidenum">
              <a:rPr lang="en-US" smtClean="0"/>
              <a:pPr/>
              <a:t>‹#›</a:t>
            </a:fld>
            <a:endParaRPr lang="en-US"/>
          </a:p>
        </p:txBody>
      </p:sp>
    </p:spTree>
    <p:extLst>
      <p:ext uri="{BB962C8B-B14F-4D97-AF65-F5344CB8AC3E}">
        <p14:creationId xmlns="" xmlns:p14="http://schemas.microsoft.com/office/powerpoint/2010/main" val="9399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9F72583-433B-EC43-8ED8-0E7A4C731282}"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9068-3C19-934D-A8B6-C4B1C4134CEE}" type="slidenum">
              <a:rPr lang="en-US" smtClean="0"/>
              <a:pPr/>
              <a:t>‹#›</a:t>
            </a:fld>
            <a:endParaRPr lang="en-US"/>
          </a:p>
        </p:txBody>
      </p:sp>
    </p:spTree>
    <p:extLst>
      <p:ext uri="{BB962C8B-B14F-4D97-AF65-F5344CB8AC3E}">
        <p14:creationId xmlns="" xmlns:p14="http://schemas.microsoft.com/office/powerpoint/2010/main" val="1196227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9F72583-433B-EC43-8ED8-0E7A4C731282}"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9068-3C19-934D-A8B6-C4B1C4134CEE}" type="slidenum">
              <a:rPr lang="en-US" smtClean="0"/>
              <a:pPr/>
              <a:t>‹#›</a:t>
            </a:fld>
            <a:endParaRPr lang="en-US"/>
          </a:p>
        </p:txBody>
      </p:sp>
    </p:spTree>
    <p:extLst>
      <p:ext uri="{BB962C8B-B14F-4D97-AF65-F5344CB8AC3E}">
        <p14:creationId xmlns="" xmlns:p14="http://schemas.microsoft.com/office/powerpoint/2010/main" val="105701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9F72583-433B-EC43-8ED8-0E7A4C731282}" type="datetimeFigureOut">
              <a:rPr lang="en-US" smtClean="0"/>
              <a:pPr/>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7B9068-3C19-934D-A8B6-C4B1C4134CEE}" type="slidenum">
              <a:rPr lang="en-US" smtClean="0"/>
              <a:pPr/>
              <a:t>‹#›</a:t>
            </a:fld>
            <a:endParaRPr lang="en-US"/>
          </a:p>
        </p:txBody>
      </p:sp>
    </p:spTree>
    <p:extLst>
      <p:ext uri="{BB962C8B-B14F-4D97-AF65-F5344CB8AC3E}">
        <p14:creationId xmlns="" xmlns:p14="http://schemas.microsoft.com/office/powerpoint/2010/main" val="286938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9F72583-433B-EC43-8ED8-0E7A4C731282}" type="datetimeFigureOut">
              <a:rPr lang="en-US" smtClean="0"/>
              <a:pPr/>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B9068-3C19-934D-A8B6-C4B1C4134CEE}" type="slidenum">
              <a:rPr lang="en-US" smtClean="0"/>
              <a:pPr/>
              <a:t>‹#›</a:t>
            </a:fld>
            <a:endParaRPr lang="en-US"/>
          </a:p>
        </p:txBody>
      </p:sp>
    </p:spTree>
    <p:extLst>
      <p:ext uri="{BB962C8B-B14F-4D97-AF65-F5344CB8AC3E}">
        <p14:creationId xmlns="" xmlns:p14="http://schemas.microsoft.com/office/powerpoint/2010/main" val="91790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2583-433B-EC43-8ED8-0E7A4C731282}" type="datetimeFigureOut">
              <a:rPr lang="en-US" smtClean="0"/>
              <a:pPr/>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7B9068-3C19-934D-A8B6-C4B1C4134CEE}" type="slidenum">
              <a:rPr lang="en-US" smtClean="0"/>
              <a:pPr/>
              <a:t>‹#›</a:t>
            </a:fld>
            <a:endParaRPr lang="en-US"/>
          </a:p>
        </p:txBody>
      </p:sp>
    </p:spTree>
    <p:extLst>
      <p:ext uri="{BB962C8B-B14F-4D97-AF65-F5344CB8AC3E}">
        <p14:creationId xmlns="" xmlns:p14="http://schemas.microsoft.com/office/powerpoint/2010/main" val="291574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9F72583-433B-EC43-8ED8-0E7A4C731282}"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9068-3C19-934D-A8B6-C4B1C4134CEE}" type="slidenum">
              <a:rPr lang="en-US" smtClean="0"/>
              <a:pPr/>
              <a:t>‹#›</a:t>
            </a:fld>
            <a:endParaRPr lang="en-US"/>
          </a:p>
        </p:txBody>
      </p:sp>
    </p:spTree>
    <p:extLst>
      <p:ext uri="{BB962C8B-B14F-4D97-AF65-F5344CB8AC3E}">
        <p14:creationId xmlns="" xmlns:p14="http://schemas.microsoft.com/office/powerpoint/2010/main" val="87262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9F72583-433B-EC43-8ED8-0E7A4C731282}"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9068-3C19-934D-A8B6-C4B1C4134CEE}" type="slidenum">
              <a:rPr lang="en-US" smtClean="0"/>
              <a:pPr/>
              <a:t>‹#›</a:t>
            </a:fld>
            <a:endParaRPr lang="en-US"/>
          </a:p>
        </p:txBody>
      </p:sp>
    </p:spTree>
    <p:extLst>
      <p:ext uri="{BB962C8B-B14F-4D97-AF65-F5344CB8AC3E}">
        <p14:creationId xmlns="" xmlns:p14="http://schemas.microsoft.com/office/powerpoint/2010/main" val="207020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2583-433B-EC43-8ED8-0E7A4C731282}" type="datetimeFigureOut">
              <a:rPr lang="en-US" smtClean="0"/>
              <a:pPr/>
              <a:t>2/23/2017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B9068-3C19-934D-A8B6-C4B1C4134CEE}" type="slidenum">
              <a:rPr lang="en-US" smtClean="0"/>
              <a:pPr/>
              <a:t>‹#›</a:t>
            </a:fld>
            <a:endParaRPr lang="en-US"/>
          </a:p>
        </p:txBody>
      </p:sp>
    </p:spTree>
    <p:extLst>
      <p:ext uri="{BB962C8B-B14F-4D97-AF65-F5344CB8AC3E}">
        <p14:creationId xmlns="" xmlns:p14="http://schemas.microsoft.com/office/powerpoint/2010/main" val="1368957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6475"/>
            <a:ext cx="7772400" cy="2053975"/>
          </a:xfrm>
        </p:spPr>
        <p:txBody>
          <a:bodyPr>
            <a:noAutofit/>
          </a:bodyPr>
          <a:lstStyle/>
          <a:p>
            <a:r>
              <a:rPr lang="en-US" sz="5400" b="1" dirty="0" smtClean="0"/>
              <a:t>Grammar Workshop</a:t>
            </a:r>
            <a:br>
              <a:rPr lang="en-US" sz="5400" b="1" dirty="0" smtClean="0"/>
            </a:br>
            <a:r>
              <a:rPr lang="en-US" sz="5400" b="1" dirty="0" smtClean="0"/>
              <a:t>for parents</a:t>
            </a:r>
            <a:endParaRPr lang="en-US" sz="5400" b="1" dirty="0"/>
          </a:p>
        </p:txBody>
      </p:sp>
      <p:sp>
        <p:nvSpPr>
          <p:cNvPr id="3" name="Subtitle 2"/>
          <p:cNvSpPr>
            <a:spLocks noGrp="1"/>
          </p:cNvSpPr>
          <p:nvPr>
            <p:ph type="subTitle" idx="1"/>
          </p:nvPr>
        </p:nvSpPr>
        <p:spPr>
          <a:xfrm>
            <a:off x="1371600" y="3886199"/>
            <a:ext cx="6400800" cy="2197283"/>
          </a:xfrm>
        </p:spPr>
        <p:txBody>
          <a:bodyPr>
            <a:normAutofit fontScale="62500" lnSpcReduction="20000"/>
          </a:bodyPr>
          <a:lstStyle/>
          <a:p>
            <a:r>
              <a:rPr lang="en-US" dirty="0" smtClean="0">
                <a:solidFill>
                  <a:srgbClr val="000000"/>
                </a:solidFill>
              </a:rPr>
              <a:t>Monday, 20</a:t>
            </a:r>
            <a:r>
              <a:rPr lang="en-US" baseline="30000" dirty="0" smtClean="0">
                <a:solidFill>
                  <a:srgbClr val="000000"/>
                </a:solidFill>
              </a:rPr>
              <a:t>th</a:t>
            </a:r>
            <a:r>
              <a:rPr lang="en-US" dirty="0" smtClean="0">
                <a:solidFill>
                  <a:srgbClr val="000000"/>
                </a:solidFill>
              </a:rPr>
              <a:t> February 2017 - St Mary’s</a:t>
            </a:r>
          </a:p>
          <a:p>
            <a:r>
              <a:rPr lang="en-US" dirty="0" smtClean="0">
                <a:solidFill>
                  <a:srgbClr val="000000"/>
                </a:solidFill>
              </a:rPr>
              <a:t>    Tuesday, 21</a:t>
            </a:r>
            <a:r>
              <a:rPr lang="en-US" baseline="30000" dirty="0" smtClean="0">
                <a:solidFill>
                  <a:srgbClr val="000000"/>
                </a:solidFill>
              </a:rPr>
              <a:t>st</a:t>
            </a:r>
            <a:r>
              <a:rPr lang="en-US" dirty="0" smtClean="0">
                <a:solidFill>
                  <a:srgbClr val="000000"/>
                </a:solidFill>
              </a:rPr>
              <a:t> February 2017 – St </a:t>
            </a:r>
            <a:r>
              <a:rPr lang="en-US" dirty="0" err="1" smtClean="0">
                <a:solidFill>
                  <a:srgbClr val="000000"/>
                </a:solidFill>
              </a:rPr>
              <a:t>Saviour’s</a:t>
            </a:r>
            <a:endParaRPr lang="en-US" dirty="0" smtClean="0">
              <a:solidFill>
                <a:srgbClr val="000000"/>
              </a:solidFill>
            </a:endParaRPr>
          </a:p>
          <a:p>
            <a:pPr algn="l"/>
            <a:r>
              <a:rPr lang="en-US" b="1" dirty="0" smtClean="0">
                <a:solidFill>
                  <a:srgbClr val="000000"/>
                </a:solidFill>
              </a:rPr>
              <a:t>        Aims: </a:t>
            </a:r>
          </a:p>
          <a:p>
            <a:pPr marL="457200" indent="-457200" algn="l">
              <a:buFont typeface="Arial"/>
              <a:buChar char="•"/>
            </a:pPr>
            <a:r>
              <a:rPr lang="en-US" b="1" dirty="0" smtClean="0">
                <a:solidFill>
                  <a:srgbClr val="000000"/>
                </a:solidFill>
              </a:rPr>
              <a:t>to look at the grammar curriculum in each year group</a:t>
            </a:r>
          </a:p>
          <a:p>
            <a:pPr marL="457200" indent="-457200" algn="l">
              <a:buFont typeface="Arial"/>
              <a:buChar char="•"/>
            </a:pPr>
            <a:r>
              <a:rPr lang="en-US" b="1" dirty="0">
                <a:solidFill>
                  <a:srgbClr val="000000"/>
                </a:solidFill>
              </a:rPr>
              <a:t>t</a:t>
            </a:r>
            <a:r>
              <a:rPr lang="en-US" b="1" dirty="0" smtClean="0">
                <a:solidFill>
                  <a:srgbClr val="000000"/>
                </a:solidFill>
              </a:rPr>
              <a:t>o know the terminology used by teachers and pupils</a:t>
            </a:r>
          </a:p>
          <a:p>
            <a:pPr marL="457200" indent="-457200" algn="l">
              <a:buFont typeface="Arial"/>
              <a:buChar char="•"/>
            </a:pPr>
            <a:r>
              <a:rPr lang="en-US" b="1" dirty="0" smtClean="0">
                <a:solidFill>
                  <a:srgbClr val="000000"/>
                </a:solidFill>
              </a:rPr>
              <a:t>To know expectations for end of Key Stage tests in year 2 and 6</a:t>
            </a:r>
            <a:endParaRPr lang="en-US" b="1" dirty="0">
              <a:solidFill>
                <a:srgbClr val="000000"/>
              </a:solidFill>
            </a:endParaRPr>
          </a:p>
        </p:txBody>
      </p:sp>
    </p:spTree>
    <p:extLst>
      <p:ext uri="{BB962C8B-B14F-4D97-AF65-F5344CB8AC3E}">
        <p14:creationId xmlns="" xmlns:p14="http://schemas.microsoft.com/office/powerpoint/2010/main" val="253243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Working at the expected standard in Year 2</a:t>
            </a:r>
            <a:endParaRPr lang="en-US" b="1" dirty="0"/>
          </a:p>
        </p:txBody>
      </p:sp>
      <p:sp>
        <p:nvSpPr>
          <p:cNvPr id="3" name="Content Placeholder 2"/>
          <p:cNvSpPr>
            <a:spLocks noGrp="1"/>
          </p:cNvSpPr>
          <p:nvPr>
            <p:ph idx="1"/>
          </p:nvPr>
        </p:nvSpPr>
        <p:spPr>
          <a:xfrm>
            <a:off x="457200" y="1600200"/>
            <a:ext cx="8229600" cy="5037693"/>
          </a:xfrm>
        </p:spPr>
        <p:txBody>
          <a:bodyPr>
            <a:normAutofit fontScale="70000" lnSpcReduction="20000"/>
          </a:bodyPr>
          <a:lstStyle/>
          <a:p>
            <a:pPr marL="0" indent="0">
              <a:buNone/>
            </a:pPr>
            <a:r>
              <a:rPr lang="en-US" sz="3400" b="1" dirty="0" smtClean="0"/>
              <a:t>The </a:t>
            </a:r>
            <a:r>
              <a:rPr lang="en-US" sz="3400" b="1" dirty="0"/>
              <a:t>pupil can write a narrative about their own and others’ experiences (real and fictional), after discussion with the teacher: </a:t>
            </a:r>
          </a:p>
          <a:p>
            <a:r>
              <a:rPr lang="en-US" sz="3400" dirty="0" smtClean="0"/>
              <a:t>demarcating </a:t>
            </a:r>
            <a:r>
              <a:rPr lang="en-US" sz="3400" dirty="0"/>
              <a:t>most sentences with capital letters and full stops and with some use of question marks and exclamation marks </a:t>
            </a:r>
          </a:p>
          <a:p>
            <a:r>
              <a:rPr lang="en-US" sz="3400" dirty="0"/>
              <a:t>using sentences with different forms in their writing (statements, questions, exclamations and commands) </a:t>
            </a:r>
          </a:p>
          <a:p>
            <a:r>
              <a:rPr lang="en-US" sz="3400" dirty="0"/>
              <a:t>using some expanded noun phrases to describe and specify </a:t>
            </a:r>
          </a:p>
          <a:p>
            <a:r>
              <a:rPr lang="en-US" sz="3400" dirty="0"/>
              <a:t>using present and past tense mostly correctly and consistently </a:t>
            </a:r>
          </a:p>
          <a:p>
            <a:r>
              <a:rPr lang="en-US" sz="3400" dirty="0"/>
              <a:t>using co-ordination (or / and / but) and some subordination (when / if / that / because) </a:t>
            </a:r>
          </a:p>
          <a:p>
            <a:r>
              <a:rPr lang="en-US" sz="3400" dirty="0" smtClean="0"/>
              <a:t>spelling </a:t>
            </a:r>
            <a:r>
              <a:rPr lang="en-US" sz="3400" dirty="0"/>
              <a:t>some words with contracted </a:t>
            </a:r>
            <a:r>
              <a:rPr lang="en-US" sz="3400" dirty="0" smtClean="0"/>
              <a:t>forms</a:t>
            </a:r>
            <a:endParaRPr lang="en-US" sz="3400" dirty="0"/>
          </a:p>
          <a:p>
            <a:r>
              <a:rPr lang="en-US" sz="3400" dirty="0"/>
              <a:t>adding suffixes to spell some words correctly in their writing e.g. </a:t>
            </a:r>
            <a:r>
              <a:rPr lang="en-US" sz="3400" i="1" dirty="0"/>
              <a:t>–</a:t>
            </a:r>
            <a:r>
              <a:rPr lang="en-US" sz="3400" i="1" dirty="0" err="1"/>
              <a:t>ment</a:t>
            </a:r>
            <a:r>
              <a:rPr lang="en-US" sz="3400" dirty="0"/>
              <a:t>, </a:t>
            </a:r>
            <a:r>
              <a:rPr lang="en-US" sz="3400" i="1" dirty="0"/>
              <a:t>–ness</a:t>
            </a:r>
            <a:r>
              <a:rPr lang="en-US" sz="3400" dirty="0"/>
              <a:t>, </a:t>
            </a:r>
            <a:r>
              <a:rPr lang="en-US" sz="3400" i="1" dirty="0"/>
              <a:t>–</a:t>
            </a:r>
            <a:r>
              <a:rPr lang="en-US" sz="3400" i="1" dirty="0" err="1"/>
              <a:t>ful</a:t>
            </a:r>
            <a:r>
              <a:rPr lang="en-US" sz="3400" dirty="0"/>
              <a:t>, </a:t>
            </a:r>
            <a:r>
              <a:rPr lang="en-US" sz="3400" i="1" dirty="0"/>
              <a:t>–less</a:t>
            </a:r>
            <a:r>
              <a:rPr lang="en-US" sz="3400" dirty="0"/>
              <a:t>, </a:t>
            </a:r>
            <a:r>
              <a:rPr lang="en-US" sz="3400" i="1" dirty="0"/>
              <a:t>–</a:t>
            </a:r>
            <a:r>
              <a:rPr lang="en-US" sz="3400" i="1" dirty="0" err="1"/>
              <a:t>ly</a:t>
            </a:r>
            <a:r>
              <a:rPr lang="en-US" sz="3400" dirty="0"/>
              <a:t>* </a:t>
            </a:r>
          </a:p>
          <a:p>
            <a:endParaRPr lang="en-US" dirty="0"/>
          </a:p>
        </p:txBody>
      </p:sp>
    </p:spTree>
    <p:extLst>
      <p:ext uri="{BB962C8B-B14F-4D97-AF65-F5344CB8AC3E}">
        <p14:creationId xmlns="" xmlns:p14="http://schemas.microsoft.com/office/powerpoint/2010/main" val="171463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Test Questions for year 2</a:t>
            </a:r>
            <a:endParaRPr lang="en-US" sz="5400" b="1" dirty="0"/>
          </a:p>
        </p:txBody>
      </p:sp>
      <p:sp>
        <p:nvSpPr>
          <p:cNvPr id="3" name="Content Placeholder 2"/>
          <p:cNvSpPr>
            <a:spLocks noGrp="1"/>
          </p:cNvSpPr>
          <p:nvPr>
            <p:ph idx="1"/>
          </p:nvPr>
        </p:nvSpPr>
        <p:spPr/>
        <p:txBody>
          <a:bodyPr/>
          <a:lstStyle/>
          <a:p>
            <a:pPr marL="0" indent="0">
              <a:buNone/>
            </a:pPr>
            <a:r>
              <a:rPr lang="en-US" dirty="0" smtClean="0"/>
              <a:t>Have a look at the sheets to see what a year 2 child is expected to be able to do.</a:t>
            </a:r>
          </a:p>
        </p:txBody>
      </p:sp>
    </p:spTree>
    <p:extLst>
      <p:ext uri="{BB962C8B-B14F-4D97-AF65-F5344CB8AC3E}">
        <p14:creationId xmlns="" xmlns:p14="http://schemas.microsoft.com/office/powerpoint/2010/main" val="2765178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Year 3 </a:t>
            </a:r>
            <a:endParaRPr lang="en-US" b="1" dirty="0"/>
          </a:p>
        </p:txBody>
      </p:sp>
      <p:pic>
        <p:nvPicPr>
          <p:cNvPr id="4" name="Content Placeholder 3"/>
          <p:cNvPicPr>
            <a:picLocks noGrp="1" noChangeAspect="1"/>
          </p:cNvPicPr>
          <p:nvPr>
            <p:ph idx="1"/>
          </p:nvPr>
        </p:nvPicPr>
        <p:blipFill>
          <a:blip r:embed="rId3"/>
          <a:srcRect t="9744" b="9744"/>
          <a:stretch>
            <a:fillRect/>
          </a:stretch>
        </p:blipFill>
        <p:spPr>
          <a:xfrm>
            <a:off x="457201" y="1239229"/>
            <a:ext cx="6881464" cy="4086380"/>
          </a:xfrm>
        </p:spPr>
      </p:pic>
      <p:sp>
        <p:nvSpPr>
          <p:cNvPr id="5" name="TextBox 4"/>
          <p:cNvSpPr txBox="1"/>
          <p:nvPr/>
        </p:nvSpPr>
        <p:spPr>
          <a:xfrm>
            <a:off x="457202" y="5448506"/>
            <a:ext cx="8686798" cy="1477328"/>
          </a:xfrm>
          <a:prstGeom prst="rect">
            <a:avLst/>
          </a:prstGeom>
          <a:noFill/>
        </p:spPr>
        <p:txBody>
          <a:bodyPr wrap="square" rtlCol="0">
            <a:spAutoFit/>
          </a:bodyPr>
          <a:lstStyle/>
          <a:p>
            <a:r>
              <a:rPr lang="en-US" dirty="0" smtClean="0"/>
              <a:t>￼</a:t>
            </a:r>
            <a:r>
              <a:rPr lang="en-US" b="1" dirty="0" smtClean="0"/>
              <a:t>Punctuation: </a:t>
            </a:r>
            <a:r>
              <a:rPr lang="en-US" dirty="0" smtClean="0"/>
              <a:t>Introduction to inverted commas to punctuate direct speech</a:t>
            </a:r>
          </a:p>
          <a:p>
            <a:r>
              <a:rPr lang="en-US" b="1" dirty="0" smtClean="0"/>
              <a:t>Terminology: </a:t>
            </a:r>
            <a:r>
              <a:rPr lang="en-US" dirty="0" smtClean="0"/>
              <a:t>preposition</a:t>
            </a:r>
            <a:r>
              <a:rPr lang="en-US" dirty="0"/>
              <a:t>, </a:t>
            </a:r>
            <a:r>
              <a:rPr lang="en-US" dirty="0" smtClean="0"/>
              <a:t>conjunction, </a:t>
            </a:r>
            <a:r>
              <a:rPr lang="en-US" dirty="0"/>
              <a:t>word family, </a:t>
            </a:r>
            <a:r>
              <a:rPr lang="en-US" dirty="0" smtClean="0"/>
              <a:t>prefix,</a:t>
            </a:r>
            <a:r>
              <a:rPr lang="en-US" dirty="0"/>
              <a:t/>
            </a:r>
            <a:br>
              <a:rPr lang="en-US" dirty="0"/>
            </a:br>
            <a:r>
              <a:rPr lang="en-US" dirty="0"/>
              <a:t>clause, subordinate </a:t>
            </a:r>
            <a:r>
              <a:rPr lang="en-US" dirty="0" smtClean="0"/>
              <a:t>clause, </a:t>
            </a:r>
            <a:r>
              <a:rPr lang="en-US" dirty="0"/>
              <a:t>direct </a:t>
            </a:r>
            <a:r>
              <a:rPr lang="en-US" dirty="0" smtClean="0"/>
              <a:t>speech, consonant</a:t>
            </a:r>
            <a:r>
              <a:rPr lang="en-US" dirty="0"/>
              <a:t>, </a:t>
            </a:r>
            <a:r>
              <a:rPr lang="en-US" dirty="0" smtClean="0"/>
              <a:t>vowel</a:t>
            </a:r>
            <a:r>
              <a:rPr lang="en-US" dirty="0"/>
              <a:t>, </a:t>
            </a:r>
            <a:r>
              <a:rPr lang="en-US" dirty="0" smtClean="0"/>
              <a:t>inverted </a:t>
            </a:r>
            <a:r>
              <a:rPr lang="en-US" dirty="0"/>
              <a:t>commas (or ‘speech marks’) </a:t>
            </a:r>
            <a:endParaRPr lang="en-US" dirty="0" smtClean="0"/>
          </a:p>
          <a:p>
            <a:endParaRPr lang="en-US" dirty="0"/>
          </a:p>
        </p:txBody>
      </p:sp>
    </p:spTree>
    <p:extLst>
      <p:ext uri="{BB962C8B-B14F-4D97-AF65-F5344CB8AC3E}">
        <p14:creationId xmlns="" xmlns:p14="http://schemas.microsoft.com/office/powerpoint/2010/main" val="189307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Word Classes</a:t>
            </a:r>
            <a:endParaRPr lang="en-US" sz="5400" b="1" dirty="0"/>
          </a:p>
        </p:txBody>
      </p:sp>
      <p:sp>
        <p:nvSpPr>
          <p:cNvPr id="5" name="TextBox 4"/>
          <p:cNvSpPr txBox="1"/>
          <p:nvPr/>
        </p:nvSpPr>
        <p:spPr>
          <a:xfrm>
            <a:off x="706733" y="1771789"/>
            <a:ext cx="8275947" cy="4832092"/>
          </a:xfrm>
          <a:prstGeom prst="rect">
            <a:avLst/>
          </a:prstGeom>
          <a:noFill/>
        </p:spPr>
        <p:txBody>
          <a:bodyPr wrap="square" rtlCol="0">
            <a:spAutoFit/>
          </a:bodyPr>
          <a:lstStyle/>
          <a:p>
            <a:r>
              <a:rPr lang="en-US" sz="4400" dirty="0" smtClean="0"/>
              <a:t>A </a:t>
            </a:r>
            <a:r>
              <a:rPr lang="en-US" sz="4400" b="1" u="sng" dirty="0" smtClean="0"/>
              <a:t>Clause</a:t>
            </a:r>
            <a:r>
              <a:rPr lang="en-US" sz="4400" dirty="0" smtClean="0"/>
              <a:t> is a group of words with a verb.</a:t>
            </a:r>
            <a:endParaRPr lang="en-US" sz="4400" u="sng" dirty="0" smtClean="0"/>
          </a:p>
          <a:p>
            <a:r>
              <a:rPr lang="en-US" sz="4400" b="1" u="sng" dirty="0" smtClean="0"/>
              <a:t>Conjunctions</a:t>
            </a:r>
            <a:r>
              <a:rPr lang="en-US" sz="4400" dirty="0" smtClean="0"/>
              <a:t> link two clauses:  </a:t>
            </a:r>
          </a:p>
          <a:p>
            <a:r>
              <a:rPr lang="en-US" sz="4400" dirty="0" smtClean="0"/>
              <a:t>It was raining </a:t>
            </a:r>
            <a:r>
              <a:rPr lang="en-US" sz="4400" dirty="0" smtClean="0">
                <a:solidFill>
                  <a:srgbClr val="3366FF"/>
                </a:solidFill>
              </a:rPr>
              <a:t>but</a:t>
            </a:r>
            <a:r>
              <a:rPr lang="en-US" sz="4400" dirty="0" smtClean="0"/>
              <a:t> we were indoors.</a:t>
            </a:r>
          </a:p>
          <a:p>
            <a:r>
              <a:rPr lang="en-US" sz="4400" dirty="0" smtClean="0"/>
              <a:t>Some express time - </a:t>
            </a:r>
            <a:r>
              <a:rPr lang="en-US" sz="4400" dirty="0" smtClean="0">
                <a:solidFill>
                  <a:srgbClr val="FFFF00"/>
                </a:solidFill>
              </a:rPr>
              <a:t>when</a:t>
            </a:r>
          </a:p>
          <a:p>
            <a:r>
              <a:rPr lang="en-US" sz="4400" dirty="0"/>
              <a:t> </a:t>
            </a:r>
            <a:r>
              <a:rPr lang="en-US" sz="4400" dirty="0" smtClean="0"/>
              <a:t>                         place- </a:t>
            </a:r>
            <a:r>
              <a:rPr lang="en-US" sz="4400" dirty="0" smtClean="0">
                <a:solidFill>
                  <a:srgbClr val="FFFF00"/>
                </a:solidFill>
              </a:rPr>
              <a:t>where</a:t>
            </a:r>
          </a:p>
          <a:p>
            <a:r>
              <a:rPr lang="en-US" sz="4400" dirty="0"/>
              <a:t> </a:t>
            </a:r>
            <a:r>
              <a:rPr lang="en-US" sz="4400" dirty="0" smtClean="0"/>
              <a:t>                         cause - </a:t>
            </a:r>
            <a:r>
              <a:rPr lang="en-US" sz="4400" dirty="0" smtClean="0">
                <a:solidFill>
                  <a:srgbClr val="FFFF00"/>
                </a:solidFill>
              </a:rPr>
              <a:t>because</a:t>
            </a:r>
            <a:endParaRPr lang="en-US" sz="4400" dirty="0">
              <a:solidFill>
                <a:srgbClr val="FFFF00"/>
              </a:solidFill>
            </a:endParaRPr>
          </a:p>
        </p:txBody>
      </p:sp>
    </p:spTree>
    <p:extLst>
      <p:ext uri="{BB962C8B-B14F-4D97-AF65-F5344CB8AC3E}">
        <p14:creationId xmlns="" xmlns:p14="http://schemas.microsoft.com/office/powerpoint/2010/main" val="3126369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Word Classes</a:t>
            </a:r>
            <a:endParaRPr lang="en-US" sz="5400" b="1" dirty="0"/>
          </a:p>
        </p:txBody>
      </p:sp>
      <p:sp>
        <p:nvSpPr>
          <p:cNvPr id="5" name="TextBox 4"/>
          <p:cNvSpPr txBox="1"/>
          <p:nvPr/>
        </p:nvSpPr>
        <p:spPr>
          <a:xfrm>
            <a:off x="706733" y="1771789"/>
            <a:ext cx="8275947" cy="3477875"/>
          </a:xfrm>
          <a:prstGeom prst="rect">
            <a:avLst/>
          </a:prstGeom>
          <a:noFill/>
        </p:spPr>
        <p:txBody>
          <a:bodyPr wrap="square" rtlCol="0">
            <a:spAutoFit/>
          </a:bodyPr>
          <a:lstStyle/>
          <a:p>
            <a:r>
              <a:rPr lang="en-US" sz="4400" dirty="0" smtClean="0"/>
              <a:t>An </a:t>
            </a:r>
            <a:r>
              <a:rPr lang="en-US" sz="4400" b="1" u="sng" dirty="0" smtClean="0"/>
              <a:t>adverb or adverbial</a:t>
            </a:r>
            <a:r>
              <a:rPr lang="en-US" sz="4400" dirty="0" smtClean="0"/>
              <a:t> is a word or phrase that can modify a verb, an adjective or another adverb. It can answer the question when, where and how was something done.</a:t>
            </a:r>
            <a:endParaRPr lang="en-US" sz="4400" u="sng" dirty="0" smtClean="0"/>
          </a:p>
        </p:txBody>
      </p:sp>
    </p:spTree>
    <p:extLst>
      <p:ext uri="{BB962C8B-B14F-4D97-AF65-F5344CB8AC3E}">
        <p14:creationId xmlns="" xmlns:p14="http://schemas.microsoft.com/office/powerpoint/2010/main" val="3510621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Adverbs</a:t>
            </a:r>
            <a:endParaRPr lang="en-US" sz="5400" b="1" dirty="0"/>
          </a:p>
        </p:txBody>
      </p:sp>
      <p:sp>
        <p:nvSpPr>
          <p:cNvPr id="3" name="Content Placeholder 2"/>
          <p:cNvSpPr>
            <a:spLocks noGrp="1"/>
          </p:cNvSpPr>
          <p:nvPr>
            <p:ph idx="1"/>
          </p:nvPr>
        </p:nvSpPr>
        <p:spPr/>
        <p:txBody>
          <a:bodyPr>
            <a:normAutofit lnSpcReduction="10000"/>
          </a:bodyPr>
          <a:lstStyle/>
          <a:p>
            <a:pPr marL="0" indent="0">
              <a:buNone/>
            </a:pPr>
            <a:r>
              <a:rPr lang="en-US" sz="4400" b="1" dirty="0" err="1" smtClean="0"/>
              <a:t>Usha</a:t>
            </a:r>
            <a:r>
              <a:rPr lang="en-US" sz="4400" b="1" dirty="0" smtClean="0"/>
              <a:t> soon started snoring loudly</a:t>
            </a:r>
            <a:r>
              <a:rPr lang="en-US" sz="4400" dirty="0" smtClean="0"/>
              <a:t>.</a:t>
            </a:r>
          </a:p>
          <a:p>
            <a:pPr marL="0" indent="0">
              <a:buNone/>
            </a:pPr>
            <a:r>
              <a:rPr lang="en-US" sz="4400" dirty="0" smtClean="0"/>
              <a:t>(Adverbs modifying the verbs)</a:t>
            </a:r>
          </a:p>
          <a:p>
            <a:pPr marL="0" indent="0">
              <a:buNone/>
            </a:pPr>
            <a:r>
              <a:rPr lang="en-US" sz="4400" b="1" dirty="0" smtClean="0"/>
              <a:t>The match was really exciting</a:t>
            </a:r>
            <a:r>
              <a:rPr lang="en-US" sz="4400" dirty="0" smtClean="0"/>
              <a:t>.</a:t>
            </a:r>
          </a:p>
          <a:p>
            <a:pPr marL="0" indent="0">
              <a:buNone/>
            </a:pPr>
            <a:r>
              <a:rPr lang="en-US" sz="4400" dirty="0" smtClean="0"/>
              <a:t>(Adverb modifying the adjective)</a:t>
            </a:r>
          </a:p>
          <a:p>
            <a:pPr marL="0" indent="0">
              <a:buNone/>
            </a:pPr>
            <a:r>
              <a:rPr lang="en-US" sz="4400" b="1" dirty="0" smtClean="0"/>
              <a:t>We don’t get to play very often.</a:t>
            </a:r>
          </a:p>
          <a:p>
            <a:pPr marL="0" indent="0">
              <a:buNone/>
            </a:pPr>
            <a:r>
              <a:rPr lang="en-US" sz="4400" dirty="0" smtClean="0"/>
              <a:t>(Adverb modifying another adverb)</a:t>
            </a:r>
            <a:endParaRPr lang="en-US" sz="4400" dirty="0"/>
          </a:p>
        </p:txBody>
      </p:sp>
    </p:spTree>
    <p:extLst>
      <p:ext uri="{BB962C8B-B14F-4D97-AF65-F5344CB8AC3E}">
        <p14:creationId xmlns="" xmlns:p14="http://schemas.microsoft.com/office/powerpoint/2010/main" val="53906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Adverbials</a:t>
            </a:r>
            <a:endParaRPr lang="en-US" sz="5400" b="1" dirty="0"/>
          </a:p>
        </p:txBody>
      </p:sp>
      <p:sp>
        <p:nvSpPr>
          <p:cNvPr id="3" name="Content Placeholder 2"/>
          <p:cNvSpPr>
            <a:spLocks noGrp="1"/>
          </p:cNvSpPr>
          <p:nvPr>
            <p:ph idx="1"/>
          </p:nvPr>
        </p:nvSpPr>
        <p:spPr/>
        <p:txBody>
          <a:bodyPr>
            <a:normAutofit/>
          </a:bodyPr>
          <a:lstStyle/>
          <a:p>
            <a:pPr marL="0" indent="0">
              <a:buNone/>
            </a:pPr>
            <a:r>
              <a:rPr lang="en-US" sz="4400" dirty="0" smtClean="0"/>
              <a:t>The bus leaves </a:t>
            </a:r>
            <a:r>
              <a:rPr lang="en-US" sz="4400" u="sng" dirty="0" smtClean="0"/>
              <a:t>in five minutes.</a:t>
            </a:r>
            <a:endParaRPr lang="en-US" sz="4400" dirty="0" smtClean="0"/>
          </a:p>
          <a:p>
            <a:pPr marL="0" indent="0">
              <a:buNone/>
            </a:pPr>
            <a:r>
              <a:rPr lang="en-US" sz="4400" dirty="0" smtClean="0"/>
              <a:t>She promised to see him </a:t>
            </a:r>
            <a:r>
              <a:rPr lang="en-US" sz="4400" u="sng" dirty="0" smtClean="0"/>
              <a:t>last night</a:t>
            </a:r>
            <a:r>
              <a:rPr lang="en-US" sz="4400" dirty="0" smtClean="0"/>
              <a:t>.</a:t>
            </a:r>
          </a:p>
          <a:p>
            <a:pPr marL="0" indent="0">
              <a:buNone/>
            </a:pPr>
            <a:r>
              <a:rPr lang="en-US" sz="4400" b="1" dirty="0" smtClean="0"/>
              <a:t>Can you spot the adverbials?</a:t>
            </a:r>
            <a:endParaRPr lang="en-US" sz="4400" b="1" dirty="0"/>
          </a:p>
          <a:p>
            <a:pPr marL="0" indent="0">
              <a:buNone/>
            </a:pPr>
            <a:r>
              <a:rPr lang="en-US" sz="4400" dirty="0" smtClean="0"/>
              <a:t>Yesterday, I checked my homework really carefully but I couldn’t find any mistakes.</a:t>
            </a:r>
            <a:endParaRPr lang="en-US" sz="4400" dirty="0"/>
          </a:p>
        </p:txBody>
      </p:sp>
    </p:spTree>
    <p:extLst>
      <p:ext uri="{BB962C8B-B14F-4D97-AF65-F5344CB8AC3E}">
        <p14:creationId xmlns="" xmlns:p14="http://schemas.microsoft.com/office/powerpoint/2010/main" val="2303806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Prepositions</a:t>
            </a:r>
            <a:endParaRPr lang="en-US" sz="5400" b="1" dirty="0"/>
          </a:p>
        </p:txBody>
      </p:sp>
      <p:sp>
        <p:nvSpPr>
          <p:cNvPr id="3" name="Content Placeholder 2"/>
          <p:cNvSpPr>
            <a:spLocks noGrp="1"/>
          </p:cNvSpPr>
          <p:nvPr>
            <p:ph idx="1"/>
          </p:nvPr>
        </p:nvSpPr>
        <p:spPr>
          <a:xfrm>
            <a:off x="457200" y="1600200"/>
            <a:ext cx="8229600" cy="5133740"/>
          </a:xfrm>
        </p:spPr>
        <p:txBody>
          <a:bodyPr>
            <a:normAutofit fontScale="70000" lnSpcReduction="20000"/>
          </a:bodyPr>
          <a:lstStyle/>
          <a:p>
            <a:pPr marL="0" indent="0">
              <a:buNone/>
            </a:pPr>
            <a:r>
              <a:rPr lang="en-US" dirty="0" smtClean="0"/>
              <a:t>Children learn that they are position words e.g.        </a:t>
            </a:r>
            <a:r>
              <a:rPr lang="en-US" sz="4000" b="1" dirty="0" smtClean="0">
                <a:solidFill>
                  <a:srgbClr val="FF0000"/>
                </a:solidFill>
              </a:rPr>
              <a:t>on   in   under    above   beneath</a:t>
            </a:r>
          </a:p>
          <a:p>
            <a:pPr marL="0" indent="0">
              <a:buNone/>
            </a:pPr>
            <a:r>
              <a:rPr lang="en-US" sz="4000" b="1" dirty="0" smtClean="0"/>
              <a:t>The boy sat </a:t>
            </a:r>
            <a:r>
              <a:rPr lang="en-US" sz="4000" b="1" dirty="0" smtClean="0">
                <a:solidFill>
                  <a:srgbClr val="FF0000"/>
                </a:solidFill>
              </a:rPr>
              <a:t>underneath </a:t>
            </a:r>
            <a:r>
              <a:rPr lang="en-US" sz="4000" b="1" dirty="0" smtClean="0">
                <a:solidFill>
                  <a:srgbClr val="000000"/>
                </a:solidFill>
              </a:rPr>
              <a:t>the tree.</a:t>
            </a:r>
          </a:p>
          <a:p>
            <a:pPr marL="0" indent="0">
              <a:buNone/>
            </a:pPr>
            <a:r>
              <a:rPr lang="en-US" sz="4000" dirty="0" smtClean="0">
                <a:solidFill>
                  <a:srgbClr val="000000"/>
                </a:solidFill>
              </a:rPr>
              <a:t>Or direction words</a:t>
            </a:r>
          </a:p>
          <a:p>
            <a:pPr marL="0" indent="0">
              <a:buNone/>
            </a:pPr>
            <a:r>
              <a:rPr lang="en-US" sz="4000" b="1" dirty="0">
                <a:solidFill>
                  <a:srgbClr val="000000"/>
                </a:solidFill>
              </a:rPr>
              <a:t> </a:t>
            </a:r>
            <a:r>
              <a:rPr lang="en-US" sz="4000" b="1" dirty="0" smtClean="0">
                <a:solidFill>
                  <a:srgbClr val="000000"/>
                </a:solidFill>
              </a:rPr>
              <a:t>              He went </a:t>
            </a:r>
            <a:r>
              <a:rPr lang="en-US" sz="4000" b="1" dirty="0" smtClean="0">
                <a:solidFill>
                  <a:srgbClr val="FF0000"/>
                </a:solidFill>
              </a:rPr>
              <a:t>to</a:t>
            </a:r>
            <a:r>
              <a:rPr lang="en-US" sz="4000" b="1" dirty="0" smtClean="0">
                <a:solidFill>
                  <a:srgbClr val="000000"/>
                </a:solidFill>
              </a:rPr>
              <a:t> the park.</a:t>
            </a:r>
          </a:p>
          <a:p>
            <a:pPr marL="0" indent="0">
              <a:buNone/>
            </a:pPr>
            <a:r>
              <a:rPr lang="en-US" sz="4000" b="1" dirty="0" smtClean="0">
                <a:solidFill>
                  <a:srgbClr val="000000"/>
                </a:solidFill>
              </a:rPr>
              <a:t>I haven’t seen my dog </a:t>
            </a:r>
            <a:r>
              <a:rPr lang="en-US" sz="4000" b="1" dirty="0" smtClean="0">
                <a:solidFill>
                  <a:srgbClr val="FF0000"/>
                </a:solidFill>
              </a:rPr>
              <a:t>since</a:t>
            </a:r>
            <a:r>
              <a:rPr lang="en-US" sz="4000" b="1" dirty="0" smtClean="0">
                <a:solidFill>
                  <a:srgbClr val="000000"/>
                </a:solidFill>
              </a:rPr>
              <a:t> this morning.</a:t>
            </a:r>
          </a:p>
          <a:p>
            <a:pPr marL="0" indent="0">
              <a:buNone/>
            </a:pPr>
            <a:r>
              <a:rPr lang="en-US" sz="4000" b="1" dirty="0" smtClean="0">
                <a:solidFill>
                  <a:srgbClr val="000000"/>
                </a:solidFill>
              </a:rPr>
              <a:t>I’m going</a:t>
            </a:r>
            <a:r>
              <a:rPr lang="en-US" sz="4000" b="1" dirty="0" smtClean="0">
                <a:solidFill>
                  <a:srgbClr val="0000FF"/>
                </a:solidFill>
              </a:rPr>
              <a:t> since </a:t>
            </a:r>
            <a:r>
              <a:rPr lang="en-US" sz="4000" b="1" dirty="0" smtClean="0">
                <a:solidFill>
                  <a:srgbClr val="000000"/>
                </a:solidFill>
              </a:rPr>
              <a:t>no one wants me here.</a:t>
            </a:r>
          </a:p>
          <a:p>
            <a:pPr marL="0" indent="0">
              <a:buNone/>
            </a:pPr>
            <a:r>
              <a:rPr lang="en-US" sz="4000" b="1" dirty="0" smtClean="0">
                <a:solidFill>
                  <a:srgbClr val="000000"/>
                </a:solidFill>
              </a:rPr>
              <a:t>(not a preposition)</a:t>
            </a:r>
          </a:p>
          <a:p>
            <a:pPr marL="0" indent="0">
              <a:buNone/>
            </a:pPr>
            <a:r>
              <a:rPr lang="en-US" sz="4000" b="1" dirty="0" smtClean="0">
                <a:solidFill>
                  <a:srgbClr val="000000"/>
                </a:solidFill>
              </a:rPr>
              <a:t>Find the prepositions:</a:t>
            </a:r>
          </a:p>
          <a:p>
            <a:pPr marL="0" indent="0">
              <a:buNone/>
            </a:pPr>
            <a:r>
              <a:rPr lang="en-US" sz="5100" b="1" dirty="0" smtClean="0">
                <a:solidFill>
                  <a:srgbClr val="000000"/>
                </a:solidFill>
              </a:rPr>
              <a:t>She’ll be back from Australia in two weeks.</a:t>
            </a:r>
          </a:p>
          <a:p>
            <a:pPr marL="0" indent="0">
              <a:buNone/>
            </a:pPr>
            <a:endParaRPr lang="en-US" sz="4000" b="1" dirty="0">
              <a:solidFill>
                <a:srgbClr val="000000"/>
              </a:solidFill>
            </a:endParaRPr>
          </a:p>
        </p:txBody>
      </p:sp>
    </p:spTree>
    <p:extLst>
      <p:ext uri="{BB962C8B-B14F-4D97-AF65-F5344CB8AC3E}">
        <p14:creationId xmlns="" xmlns:p14="http://schemas.microsoft.com/office/powerpoint/2010/main" val="306176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Year 4</a:t>
            </a:r>
            <a:endParaRPr lang="en-US" sz="5400" b="1"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3"/>
          <a:stretch>
            <a:fillRect/>
          </a:stretch>
        </p:blipFill>
        <p:spPr>
          <a:xfrm>
            <a:off x="1745694" y="1417638"/>
            <a:ext cx="5690368" cy="5060032"/>
          </a:xfrm>
          <a:prstGeom prst="rect">
            <a:avLst/>
          </a:prstGeom>
        </p:spPr>
      </p:pic>
    </p:spTree>
    <p:extLst>
      <p:ext uri="{BB962C8B-B14F-4D97-AF65-F5344CB8AC3E}">
        <p14:creationId xmlns="" xmlns:p14="http://schemas.microsoft.com/office/powerpoint/2010/main" val="2204839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charset="0"/>
              </a:rPr>
              <a:t>Types of determiners</a:t>
            </a:r>
            <a:endParaRPr lang="en-US" b="1" dirty="0"/>
          </a:p>
        </p:txBody>
      </p:sp>
      <p:pic>
        <p:nvPicPr>
          <p:cNvPr id="4" name="Content Placeholder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t="11005" b="11005"/>
          <a:stretch>
            <a:fillRect/>
          </a:stretch>
        </p:blipFill>
        <p:spPr/>
      </p:pic>
    </p:spTree>
    <p:extLst>
      <p:ext uri="{BB962C8B-B14F-4D97-AF65-F5344CB8AC3E}">
        <p14:creationId xmlns="" xmlns:p14="http://schemas.microsoft.com/office/powerpoint/2010/main" val="181810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2014 National Curriculum</a:t>
            </a:r>
            <a:endParaRPr lang="en-US" sz="5400"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2014 National Curriculum outlined  new expectations for grammar.</a:t>
            </a:r>
          </a:p>
          <a:p>
            <a:pPr marL="0" indent="0">
              <a:buNone/>
            </a:pPr>
            <a:r>
              <a:rPr lang="en-US" dirty="0" smtClean="0"/>
              <a:t>It states:</a:t>
            </a:r>
          </a:p>
          <a:p>
            <a:pPr marL="0" indent="0">
              <a:buNone/>
            </a:pPr>
            <a:r>
              <a:rPr lang="en-GB" dirty="0" smtClean="0"/>
              <a:t>The </a:t>
            </a:r>
            <a:r>
              <a:rPr lang="en-GB" dirty="0"/>
              <a:t>grammar of our first language is learnt naturally and implicitly through interactions with other speakers and from reading. Explicit knowledge of grammar is, however, very important, as it gives us more conscious control and choice in our language. </a:t>
            </a:r>
            <a:endParaRPr lang="en-US" dirty="0"/>
          </a:p>
        </p:txBody>
      </p:sp>
    </p:spTree>
    <p:extLst>
      <p:ext uri="{BB962C8B-B14F-4D97-AF65-F5344CB8AC3E}">
        <p14:creationId xmlns="" xmlns:p14="http://schemas.microsoft.com/office/powerpoint/2010/main" val="4288772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GB" b="1" dirty="0">
                <a:latin typeface="Arial" charset="0"/>
              </a:rPr>
              <a:t>Types of pronouns</a:t>
            </a:r>
          </a:p>
        </p:txBody>
      </p:sp>
      <p:sp>
        <p:nvSpPr>
          <p:cNvPr id="43010" name="Rectangle 3"/>
          <p:cNvSpPr>
            <a:spLocks noGrp="1" noChangeArrowheads="1"/>
          </p:cNvSpPr>
          <p:nvPr>
            <p:ph type="body" idx="1"/>
          </p:nvPr>
        </p:nvSpPr>
        <p:spPr/>
        <p:txBody>
          <a:bodyPr/>
          <a:lstStyle/>
          <a:p>
            <a:pPr eaLnBrk="1" hangingPunct="1">
              <a:lnSpc>
                <a:spcPct val="90000"/>
              </a:lnSpc>
              <a:buFontTx/>
              <a:buNone/>
            </a:pPr>
            <a:r>
              <a:rPr lang="en-GB" sz="2800" u="sng" dirty="0">
                <a:latin typeface="Arial" charset="0"/>
              </a:rPr>
              <a:t>Subject pronouns</a:t>
            </a:r>
            <a:r>
              <a:rPr lang="en-GB" sz="2800" dirty="0">
                <a:latin typeface="Arial" charset="0"/>
              </a:rPr>
              <a:t>:</a:t>
            </a:r>
          </a:p>
          <a:p>
            <a:pPr eaLnBrk="1" hangingPunct="1">
              <a:lnSpc>
                <a:spcPct val="90000"/>
              </a:lnSpc>
              <a:buFontTx/>
              <a:buNone/>
            </a:pPr>
            <a:r>
              <a:rPr lang="en-GB" sz="2800" dirty="0">
                <a:latin typeface="Arial" charset="0"/>
              </a:rPr>
              <a:t>   I, he, she, it, you, they, you and we</a:t>
            </a:r>
          </a:p>
          <a:p>
            <a:pPr eaLnBrk="1" hangingPunct="1">
              <a:lnSpc>
                <a:spcPct val="90000"/>
              </a:lnSpc>
              <a:buFontTx/>
              <a:buNone/>
            </a:pPr>
            <a:endParaRPr lang="en-GB" sz="2800" dirty="0">
              <a:latin typeface="Arial" charset="0"/>
            </a:endParaRPr>
          </a:p>
          <a:p>
            <a:pPr eaLnBrk="1" hangingPunct="1">
              <a:lnSpc>
                <a:spcPct val="90000"/>
              </a:lnSpc>
              <a:buFontTx/>
              <a:buNone/>
            </a:pPr>
            <a:r>
              <a:rPr lang="en-GB" sz="2800" u="sng" dirty="0">
                <a:latin typeface="Arial" charset="0"/>
              </a:rPr>
              <a:t>Compound pronouns</a:t>
            </a:r>
            <a:r>
              <a:rPr lang="en-GB" sz="2800" dirty="0">
                <a:latin typeface="Arial" charset="0"/>
              </a:rPr>
              <a:t>:</a:t>
            </a:r>
          </a:p>
          <a:p>
            <a:pPr eaLnBrk="1" hangingPunct="1">
              <a:lnSpc>
                <a:spcPct val="90000"/>
              </a:lnSpc>
              <a:buFontTx/>
              <a:buNone/>
            </a:pPr>
            <a:r>
              <a:rPr lang="en-GB" sz="2800" dirty="0">
                <a:latin typeface="Arial" charset="0"/>
              </a:rPr>
              <a:t>   Myself, herself, himself, itself, yourself, ourselves, yourselves, themselves</a:t>
            </a:r>
          </a:p>
          <a:p>
            <a:pPr eaLnBrk="1" hangingPunct="1">
              <a:lnSpc>
                <a:spcPct val="90000"/>
              </a:lnSpc>
              <a:buFontTx/>
              <a:buNone/>
            </a:pPr>
            <a:endParaRPr lang="en-GB" sz="2800" dirty="0">
              <a:latin typeface="Arial" charset="0"/>
            </a:endParaRPr>
          </a:p>
          <a:p>
            <a:pPr eaLnBrk="1" hangingPunct="1">
              <a:lnSpc>
                <a:spcPct val="90000"/>
              </a:lnSpc>
              <a:buFontTx/>
              <a:buNone/>
            </a:pPr>
            <a:r>
              <a:rPr lang="en-GB" sz="2800" u="sng" dirty="0">
                <a:latin typeface="Arial" charset="0"/>
              </a:rPr>
              <a:t>Possessive pronouns</a:t>
            </a:r>
            <a:r>
              <a:rPr lang="en-GB" sz="2800" dirty="0">
                <a:latin typeface="Arial" charset="0"/>
              </a:rPr>
              <a:t>:</a:t>
            </a:r>
          </a:p>
          <a:p>
            <a:pPr eaLnBrk="1" hangingPunct="1">
              <a:lnSpc>
                <a:spcPct val="90000"/>
              </a:lnSpc>
              <a:buFontTx/>
              <a:buNone/>
            </a:pPr>
            <a:r>
              <a:rPr lang="en-GB" sz="2800" dirty="0">
                <a:latin typeface="Arial" charset="0"/>
              </a:rPr>
              <a:t>  Mine, hers, his, its, their, ours, yours</a:t>
            </a:r>
          </a:p>
        </p:txBody>
      </p:sp>
    </p:spTree>
    <p:extLst>
      <p:ext uri="{BB962C8B-B14F-4D97-AF65-F5344CB8AC3E}">
        <p14:creationId xmlns="" xmlns:p14="http://schemas.microsoft.com/office/powerpoint/2010/main" val="3284189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102495" y="1814345"/>
            <a:ext cx="6313081" cy="4895204"/>
          </a:xfrm>
          <a:prstGeom prst="rect">
            <a:avLst/>
          </a:prstGeom>
        </p:spPr>
      </p:pic>
      <p:sp>
        <p:nvSpPr>
          <p:cNvPr id="13" name="TextBox 12"/>
          <p:cNvSpPr txBox="1"/>
          <p:nvPr/>
        </p:nvSpPr>
        <p:spPr>
          <a:xfrm>
            <a:off x="2837175" y="891015"/>
            <a:ext cx="1988608" cy="923330"/>
          </a:xfrm>
          <a:prstGeom prst="rect">
            <a:avLst/>
          </a:prstGeom>
          <a:noFill/>
        </p:spPr>
        <p:txBody>
          <a:bodyPr wrap="none" rtlCol="0">
            <a:spAutoFit/>
          </a:bodyPr>
          <a:lstStyle/>
          <a:p>
            <a:r>
              <a:rPr lang="en-US" sz="5400" b="1" dirty="0" smtClean="0"/>
              <a:t>Year 5</a:t>
            </a:r>
            <a:endParaRPr lang="en-US" sz="5400" b="1" dirty="0"/>
          </a:p>
        </p:txBody>
      </p:sp>
    </p:spTree>
    <p:extLst>
      <p:ext uri="{BB962C8B-B14F-4D97-AF65-F5344CB8AC3E}">
        <p14:creationId xmlns="" xmlns:p14="http://schemas.microsoft.com/office/powerpoint/2010/main" val="257688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Year 6</a:t>
            </a:r>
            <a:endParaRPr lang="en-US" sz="5400" b="1" dirty="0"/>
          </a:p>
        </p:txBody>
      </p:sp>
      <p:pic>
        <p:nvPicPr>
          <p:cNvPr id="4" name="Content Placeholder 3"/>
          <p:cNvPicPr>
            <a:picLocks noGrp="1" noChangeAspect="1"/>
          </p:cNvPicPr>
          <p:nvPr>
            <p:ph idx="1"/>
          </p:nvPr>
        </p:nvPicPr>
        <p:blipFill>
          <a:blip r:embed="rId3"/>
          <a:srcRect l="1124" r="1124"/>
          <a:stretch>
            <a:fillRect/>
          </a:stretch>
        </p:blipFill>
        <p:spPr>
          <a:xfrm>
            <a:off x="457200" y="1600201"/>
            <a:ext cx="7667813" cy="4217002"/>
          </a:xfrm>
        </p:spPr>
      </p:pic>
    </p:spTree>
    <p:extLst>
      <p:ext uri="{BB962C8B-B14F-4D97-AF65-F5344CB8AC3E}">
        <p14:creationId xmlns="" xmlns:p14="http://schemas.microsoft.com/office/powerpoint/2010/main" val="253850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Year 6</a:t>
            </a:r>
            <a:endParaRPr lang="en-US" sz="5400" b="1" dirty="0"/>
          </a:p>
        </p:txBody>
      </p:sp>
      <p:pic>
        <p:nvPicPr>
          <p:cNvPr id="11" name="Content Placeholder 10"/>
          <p:cNvPicPr>
            <a:picLocks noGrp="1" noChangeAspect="1"/>
          </p:cNvPicPr>
          <p:nvPr>
            <p:ph idx="1"/>
          </p:nvPr>
        </p:nvPicPr>
        <p:blipFill>
          <a:blip r:embed="rId2"/>
          <a:srcRect t="9973" b="9973"/>
          <a:stretch>
            <a:fillRect/>
          </a:stretch>
        </p:blipFill>
        <p:spPr>
          <a:xfrm>
            <a:off x="457200" y="1600200"/>
            <a:ext cx="7368077" cy="4052159"/>
          </a:xfrm>
        </p:spPr>
      </p:pic>
      <p:sp>
        <p:nvSpPr>
          <p:cNvPr id="12" name="TextBox 11"/>
          <p:cNvSpPr txBox="1"/>
          <p:nvPr/>
        </p:nvSpPr>
        <p:spPr>
          <a:xfrm>
            <a:off x="1515891" y="5858168"/>
            <a:ext cx="5096267" cy="646331"/>
          </a:xfrm>
          <a:prstGeom prst="rect">
            <a:avLst/>
          </a:prstGeom>
          <a:noFill/>
        </p:spPr>
        <p:txBody>
          <a:bodyPr wrap="none" rtlCol="0">
            <a:spAutoFit/>
          </a:bodyPr>
          <a:lstStyle/>
          <a:p>
            <a:r>
              <a:rPr lang="en-US" dirty="0" smtClean="0"/>
              <a:t>       ellipsis</a:t>
            </a:r>
            <a:r>
              <a:rPr lang="en-US" dirty="0"/>
              <a:t>, hyphen, colon, semi-colon, bullet points </a:t>
            </a:r>
            <a:endParaRPr lang="en-US" dirty="0" smtClean="0"/>
          </a:p>
          <a:p>
            <a:endParaRPr lang="en-US" dirty="0"/>
          </a:p>
        </p:txBody>
      </p:sp>
    </p:spTree>
    <p:extLst>
      <p:ext uri="{BB962C8B-B14F-4D97-AF65-F5344CB8AC3E}">
        <p14:creationId xmlns="" xmlns:p14="http://schemas.microsoft.com/office/powerpoint/2010/main" val="840203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Test Questions for year </a:t>
            </a:r>
            <a:r>
              <a:rPr lang="en-US" b="1" dirty="0" smtClean="0"/>
              <a:t>6</a:t>
            </a:r>
            <a:endParaRPr lang="en-US" dirty="0"/>
          </a:p>
        </p:txBody>
      </p:sp>
      <p:sp>
        <p:nvSpPr>
          <p:cNvPr id="3" name="Content Placeholder 2"/>
          <p:cNvSpPr>
            <a:spLocks noGrp="1"/>
          </p:cNvSpPr>
          <p:nvPr>
            <p:ph idx="1"/>
          </p:nvPr>
        </p:nvSpPr>
        <p:spPr/>
        <p:txBody>
          <a:bodyPr/>
          <a:lstStyle/>
          <a:p>
            <a:pPr marL="0" indent="0">
              <a:buNone/>
            </a:pPr>
            <a:r>
              <a:rPr lang="en-US" dirty="0"/>
              <a:t>Have a look at the sheets to see what a year </a:t>
            </a:r>
            <a:r>
              <a:rPr lang="en-US" dirty="0" smtClean="0"/>
              <a:t>6 </a:t>
            </a:r>
            <a:r>
              <a:rPr lang="en-US" dirty="0"/>
              <a:t>child is expected to be able to do.</a:t>
            </a:r>
          </a:p>
          <a:p>
            <a:pPr marL="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l="8589" t="34325" r="21690" b="11906"/>
          <a:stretch>
            <a:fillRect/>
          </a:stretch>
        </p:blipFill>
        <p:spPr>
          <a:xfrm>
            <a:off x="1432193" y="2578739"/>
            <a:ext cx="7157770" cy="4024217"/>
          </a:xfrm>
          <a:prstGeom prst="rect">
            <a:avLst/>
          </a:prstGeom>
          <a:noFill/>
        </p:spPr>
      </p:pic>
    </p:spTree>
    <p:extLst>
      <p:ext uri="{BB962C8B-B14F-4D97-AF65-F5344CB8AC3E}">
        <p14:creationId xmlns="" xmlns:p14="http://schemas.microsoft.com/office/powerpoint/2010/main" val="3141580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GB">
                <a:latin typeface="Arial" charset="0"/>
              </a:rPr>
              <a:t>Adjective or adverb?</a:t>
            </a:r>
          </a:p>
        </p:txBody>
      </p:sp>
      <p:pic>
        <p:nvPicPr>
          <p:cNvPr id="35842" name="Picture 2"/>
          <p:cNvPicPr>
            <a:picLocks noGrp="1" noChangeAspect="1" noChangeArrowheads="1"/>
          </p:cNvPicPr>
          <p:nvPr>
            <p:ph type="body" idx="1"/>
          </p:nvPr>
        </p:nvPicPr>
        <p:blipFill>
          <a:blip r:embed="rId3">
            <a:extLst>
              <a:ext uri="{28A0092B-C50C-407E-A947-70E740481C1C}">
                <a14:useLocalDpi xmlns="" xmlns:a14="http://schemas.microsoft.com/office/drawing/2010/main" val="0"/>
              </a:ext>
            </a:extLst>
          </a:blip>
          <a:srcRect l="6805" t="20238" r="23251" b="16270"/>
          <a:stretch>
            <a:fillRect/>
          </a:stretch>
        </p:blipFill>
        <p:spPr>
          <a:xfrm>
            <a:off x="546100" y="1600200"/>
            <a:ext cx="8050213" cy="4525963"/>
          </a:xfrm>
          <a:noFill/>
        </p:spPr>
      </p:pic>
    </p:spTree>
    <p:extLst>
      <p:ext uri="{BB962C8B-B14F-4D97-AF65-F5344CB8AC3E}">
        <p14:creationId xmlns="" xmlns:p14="http://schemas.microsoft.com/office/powerpoint/2010/main" val="1789825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fontScale="90000"/>
          </a:bodyPr>
          <a:lstStyle/>
          <a:p>
            <a:pPr eaLnBrk="1" hangingPunct="1"/>
            <a:r>
              <a:rPr lang="en-GB" sz="4000">
                <a:latin typeface="Arial" charset="0"/>
              </a:rPr>
              <a:t>Preposition or subordinating conjunction?</a:t>
            </a:r>
          </a:p>
        </p:txBody>
      </p:sp>
      <p:pic>
        <p:nvPicPr>
          <p:cNvPr id="37890" name="Picture 2"/>
          <p:cNvPicPr>
            <a:picLocks noGrp="1" noChangeAspect="1" noChangeArrowheads="1"/>
          </p:cNvPicPr>
          <p:nvPr>
            <p:ph type="body" idx="1"/>
          </p:nvPr>
        </p:nvPicPr>
        <p:blipFill>
          <a:blip r:embed="rId3">
            <a:extLst>
              <a:ext uri="{28A0092B-C50C-407E-A947-70E740481C1C}">
                <a14:useLocalDpi xmlns="" xmlns:a14="http://schemas.microsoft.com/office/drawing/2010/main" val="0"/>
              </a:ext>
            </a:extLst>
          </a:blip>
          <a:srcRect l="6915" t="20238" r="23698" b="12698"/>
          <a:stretch>
            <a:fillRect/>
          </a:stretch>
        </p:blipFill>
        <p:spPr>
          <a:xfrm>
            <a:off x="546100" y="1600200"/>
            <a:ext cx="8050213" cy="4525963"/>
          </a:xfrm>
          <a:noFill/>
        </p:spPr>
      </p:pic>
    </p:spTree>
    <p:extLst>
      <p:ext uri="{BB962C8B-B14F-4D97-AF65-F5344CB8AC3E}">
        <p14:creationId xmlns="" xmlns:p14="http://schemas.microsoft.com/office/powerpoint/2010/main" val="3868898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Grammar Workshop</a:t>
            </a:r>
            <a:endParaRPr lang="en-US" b="1" dirty="0"/>
          </a:p>
        </p:txBody>
      </p:sp>
      <p:sp>
        <p:nvSpPr>
          <p:cNvPr id="3" name="Content Placeholder 2"/>
          <p:cNvSpPr>
            <a:spLocks noGrp="1"/>
          </p:cNvSpPr>
          <p:nvPr>
            <p:ph idx="1"/>
          </p:nvPr>
        </p:nvSpPr>
        <p:spPr/>
        <p:txBody>
          <a:bodyPr>
            <a:normAutofit/>
          </a:bodyPr>
          <a:lstStyle/>
          <a:p>
            <a:pPr>
              <a:buNone/>
            </a:pPr>
            <a:r>
              <a:rPr lang="en-US" sz="5400" smtClean="0"/>
              <a:t>         Any </a:t>
            </a:r>
            <a:r>
              <a:rPr lang="en-US" sz="5400" dirty="0" smtClean="0"/>
              <a:t>questions?</a:t>
            </a:r>
            <a:endParaRPr lang="en-US" sz="5400" dirty="0"/>
          </a:p>
        </p:txBody>
      </p:sp>
    </p:spTree>
    <p:extLst>
      <p:ext uri="{BB962C8B-B14F-4D97-AF65-F5344CB8AC3E}">
        <p14:creationId xmlns="" xmlns:p14="http://schemas.microsoft.com/office/powerpoint/2010/main" val="189501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Year 1</a:t>
            </a:r>
            <a:endParaRPr lang="en-US" sz="5400" b="1"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457199" y="1315605"/>
            <a:ext cx="7767535" cy="5290197"/>
          </a:xfrm>
          <a:prstGeom prst="rect">
            <a:avLst/>
          </a:prstGeom>
        </p:spPr>
      </p:pic>
    </p:spTree>
    <p:extLst>
      <p:ext uri="{BB962C8B-B14F-4D97-AF65-F5344CB8AC3E}">
        <p14:creationId xmlns="" xmlns:p14="http://schemas.microsoft.com/office/powerpoint/2010/main" val="37701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Year 2</a:t>
            </a:r>
            <a:endParaRPr lang="en-US" sz="5400" b="1" dirty="0"/>
          </a:p>
        </p:txBody>
      </p:sp>
      <p:sp>
        <p:nvSpPr>
          <p:cNvPr id="11" name="TextBox 10"/>
          <p:cNvSpPr txBox="1"/>
          <p:nvPr/>
        </p:nvSpPr>
        <p:spPr>
          <a:xfrm>
            <a:off x="942311" y="2171209"/>
            <a:ext cx="6821511" cy="923330"/>
          </a:xfrm>
          <a:prstGeom prst="rect">
            <a:avLst/>
          </a:prstGeom>
          <a:noFill/>
        </p:spPr>
        <p:txBody>
          <a:bodyPr wrap="square" rtlCol="0">
            <a:spAutoFit/>
          </a:bodyPr>
          <a:lstStyle/>
          <a:p>
            <a:endParaRPr lang="en-US" dirty="0" smtClean="0"/>
          </a:p>
          <a:p>
            <a:r>
              <a:rPr lang="en-US" dirty="0" smtClean="0"/>
              <a:t> </a:t>
            </a:r>
          </a:p>
          <a:p>
            <a:endParaRPr lang="en-US" dirty="0"/>
          </a:p>
        </p:txBody>
      </p:sp>
      <p:pic>
        <p:nvPicPr>
          <p:cNvPr id="13" name="Content Placeholder 12"/>
          <p:cNvPicPr>
            <a:picLocks noGrp="1" noChangeAspect="1"/>
          </p:cNvPicPr>
          <p:nvPr>
            <p:ph idx="1"/>
          </p:nvPr>
        </p:nvPicPr>
        <p:blipFill>
          <a:blip r:embed="rId3"/>
          <a:srcRect t="455" b="455"/>
          <a:stretch>
            <a:fillRect/>
          </a:stretch>
        </p:blipFill>
        <p:spPr/>
      </p:pic>
    </p:spTree>
    <p:extLst>
      <p:ext uri="{BB962C8B-B14F-4D97-AF65-F5344CB8AC3E}">
        <p14:creationId xmlns="" xmlns:p14="http://schemas.microsoft.com/office/powerpoint/2010/main" val="290439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Suffixes</a:t>
            </a:r>
            <a:endParaRPr lang="en-US" sz="5400" b="1"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To form </a:t>
            </a:r>
            <a:r>
              <a:rPr lang="en-US" b="1" dirty="0" smtClean="0">
                <a:solidFill>
                  <a:srgbClr val="FF0000"/>
                </a:solidFill>
              </a:rPr>
              <a:t>nouns</a:t>
            </a:r>
          </a:p>
          <a:p>
            <a:pPr marL="0" indent="0">
              <a:buNone/>
            </a:pPr>
            <a:r>
              <a:rPr lang="en-US" dirty="0" smtClean="0"/>
              <a:t>happy (adjective) -  happiness (noun)</a:t>
            </a:r>
          </a:p>
          <a:p>
            <a:pPr marL="0" indent="0">
              <a:buNone/>
            </a:pPr>
            <a:endParaRPr lang="en-US" dirty="0"/>
          </a:p>
          <a:p>
            <a:pPr marL="0" indent="0">
              <a:buNone/>
            </a:pPr>
            <a:r>
              <a:rPr lang="en-US" b="1" dirty="0" smtClean="0"/>
              <a:t>To form </a:t>
            </a:r>
            <a:r>
              <a:rPr lang="en-US" b="1" dirty="0" smtClean="0">
                <a:solidFill>
                  <a:srgbClr val="FF0000"/>
                </a:solidFill>
              </a:rPr>
              <a:t>adjectives</a:t>
            </a:r>
          </a:p>
          <a:p>
            <a:pPr marL="0" indent="0">
              <a:buNone/>
            </a:pPr>
            <a:r>
              <a:rPr lang="en-US" dirty="0"/>
              <a:t>b</a:t>
            </a:r>
            <a:r>
              <a:rPr lang="en-US" dirty="0" smtClean="0"/>
              <a:t>eauty (noun) – beautiful (adjective)</a:t>
            </a:r>
          </a:p>
          <a:p>
            <a:pPr marL="0" indent="0">
              <a:buNone/>
            </a:pPr>
            <a:endParaRPr lang="en-US" dirty="0"/>
          </a:p>
          <a:p>
            <a:pPr marL="0" indent="0">
              <a:buNone/>
            </a:pPr>
            <a:r>
              <a:rPr lang="en-US" b="1" dirty="0" smtClean="0"/>
              <a:t>To form </a:t>
            </a:r>
            <a:r>
              <a:rPr lang="en-US" b="1" dirty="0" smtClean="0">
                <a:solidFill>
                  <a:srgbClr val="FF0000"/>
                </a:solidFill>
              </a:rPr>
              <a:t>adverbs</a:t>
            </a:r>
          </a:p>
          <a:p>
            <a:pPr marL="0" indent="0">
              <a:buNone/>
            </a:pPr>
            <a:r>
              <a:rPr lang="en-US" dirty="0" smtClean="0">
                <a:solidFill>
                  <a:srgbClr val="000000"/>
                </a:solidFill>
              </a:rPr>
              <a:t>Wonderful (adjective) – wonderfully (adverb)</a:t>
            </a:r>
            <a:endParaRPr lang="en-US" dirty="0">
              <a:solidFill>
                <a:srgbClr val="000000"/>
              </a:solidFill>
            </a:endParaRPr>
          </a:p>
        </p:txBody>
      </p:sp>
    </p:spTree>
    <p:extLst>
      <p:ext uri="{BB962C8B-B14F-4D97-AF65-F5344CB8AC3E}">
        <p14:creationId xmlns="" xmlns:p14="http://schemas.microsoft.com/office/powerpoint/2010/main" val="1682265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0532"/>
          </a:xfrm>
        </p:spPr>
        <p:txBody>
          <a:bodyPr>
            <a:normAutofit/>
          </a:bodyPr>
          <a:lstStyle/>
          <a:p>
            <a:pPr algn="l"/>
            <a:r>
              <a:rPr lang="en-US" sz="5400" b="1" dirty="0" smtClean="0"/>
              <a:t>Coordinating Conjunctions</a:t>
            </a:r>
            <a:endParaRPr lang="en-US" sz="5400" b="1" dirty="0"/>
          </a:p>
        </p:txBody>
      </p:sp>
      <p:sp>
        <p:nvSpPr>
          <p:cNvPr id="3" name="Content Placeholder 2"/>
          <p:cNvSpPr>
            <a:spLocks noGrp="1"/>
          </p:cNvSpPr>
          <p:nvPr>
            <p:ph idx="1"/>
          </p:nvPr>
        </p:nvSpPr>
        <p:spPr>
          <a:xfrm>
            <a:off x="457200" y="2017586"/>
            <a:ext cx="8229600" cy="4108577"/>
          </a:xfrm>
        </p:spPr>
        <p:txBody>
          <a:bodyPr>
            <a:normAutofit/>
          </a:bodyPr>
          <a:lstStyle/>
          <a:p>
            <a:pPr marL="0" indent="0" algn="ctr">
              <a:buNone/>
            </a:pPr>
            <a:r>
              <a:rPr lang="en-US" sz="5400" b="1" dirty="0">
                <a:solidFill>
                  <a:srgbClr val="0000FF"/>
                </a:solidFill>
              </a:rPr>
              <a:t>a</a:t>
            </a:r>
            <a:r>
              <a:rPr lang="en-US" sz="5400" b="1" dirty="0" smtClean="0">
                <a:solidFill>
                  <a:srgbClr val="0000FF"/>
                </a:solidFill>
              </a:rPr>
              <a:t>nd   but   or   so</a:t>
            </a:r>
          </a:p>
          <a:p>
            <a:pPr marL="0" indent="0">
              <a:buNone/>
            </a:pPr>
            <a:r>
              <a:rPr lang="en-US" sz="4300" b="1" dirty="0" smtClean="0"/>
              <a:t>Susan </a:t>
            </a:r>
            <a:r>
              <a:rPr lang="en-US" sz="4300" b="1" dirty="0" smtClean="0">
                <a:solidFill>
                  <a:srgbClr val="0000FF"/>
                </a:solidFill>
              </a:rPr>
              <a:t>and</a:t>
            </a:r>
            <a:r>
              <a:rPr lang="en-US" sz="4300" b="1" dirty="0" smtClean="0"/>
              <a:t> Amara met in a café.</a:t>
            </a:r>
          </a:p>
          <a:p>
            <a:pPr marL="0" indent="0">
              <a:buNone/>
            </a:pPr>
            <a:r>
              <a:rPr lang="en-US" sz="4300" b="1" dirty="0" smtClean="0"/>
              <a:t>They talked </a:t>
            </a:r>
            <a:r>
              <a:rPr lang="en-US" sz="4300" b="1" dirty="0" smtClean="0">
                <a:solidFill>
                  <a:srgbClr val="0000FF"/>
                </a:solidFill>
              </a:rPr>
              <a:t>and</a:t>
            </a:r>
            <a:r>
              <a:rPr lang="en-US" sz="4300" b="1" dirty="0" smtClean="0"/>
              <a:t> drank tea.</a:t>
            </a:r>
          </a:p>
          <a:p>
            <a:pPr marL="0" indent="0">
              <a:buNone/>
            </a:pPr>
            <a:r>
              <a:rPr lang="en-US" sz="4300" b="1" dirty="0" smtClean="0"/>
              <a:t>Susan got a bus </a:t>
            </a:r>
            <a:r>
              <a:rPr lang="en-US" sz="4300" b="1" dirty="0" smtClean="0">
                <a:solidFill>
                  <a:srgbClr val="0000FF"/>
                </a:solidFill>
              </a:rPr>
              <a:t>but</a:t>
            </a:r>
            <a:r>
              <a:rPr lang="en-US" sz="4300" b="1" dirty="0" smtClean="0"/>
              <a:t> Amara walked.</a:t>
            </a:r>
          </a:p>
          <a:p>
            <a:pPr marL="0" indent="0">
              <a:buNone/>
            </a:pPr>
            <a:endParaRPr lang="en-US" sz="5400" b="1" dirty="0" smtClean="0">
              <a:solidFill>
                <a:srgbClr val="0000FF"/>
              </a:solidFill>
            </a:endParaRPr>
          </a:p>
          <a:p>
            <a:pPr marL="0" indent="0" algn="ctr">
              <a:buNone/>
            </a:pPr>
            <a:endParaRPr lang="en-US" sz="5400" b="1" dirty="0" smtClean="0">
              <a:solidFill>
                <a:srgbClr val="0000FF"/>
              </a:solidFill>
            </a:endParaRPr>
          </a:p>
        </p:txBody>
      </p:sp>
    </p:spTree>
    <p:extLst>
      <p:ext uri="{BB962C8B-B14F-4D97-AF65-F5344CB8AC3E}">
        <p14:creationId xmlns="" xmlns:p14="http://schemas.microsoft.com/office/powerpoint/2010/main" val="482490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1143000"/>
          </a:xfrm>
        </p:spPr>
        <p:txBody>
          <a:bodyPr/>
          <a:lstStyle/>
          <a:p>
            <a:r>
              <a:rPr lang="en-US" b="1" dirty="0" smtClean="0"/>
              <a:t>Subordinating Conjunctions</a:t>
            </a:r>
            <a:endParaRPr lang="en-US" dirty="0"/>
          </a:p>
        </p:txBody>
      </p:sp>
      <p:sp>
        <p:nvSpPr>
          <p:cNvPr id="3" name="Content Placeholder 2"/>
          <p:cNvSpPr>
            <a:spLocks noGrp="1"/>
          </p:cNvSpPr>
          <p:nvPr>
            <p:ph idx="1"/>
          </p:nvPr>
        </p:nvSpPr>
        <p:spPr>
          <a:xfrm>
            <a:off x="457200" y="2457973"/>
            <a:ext cx="8229600" cy="3668190"/>
          </a:xfrm>
        </p:spPr>
        <p:txBody>
          <a:bodyPr>
            <a:normAutofit fontScale="92500" lnSpcReduction="20000"/>
          </a:bodyPr>
          <a:lstStyle/>
          <a:p>
            <a:pPr marL="0" indent="0">
              <a:buNone/>
            </a:pPr>
            <a:r>
              <a:rPr lang="en-US" sz="5400" b="1" dirty="0" smtClean="0">
                <a:solidFill>
                  <a:srgbClr val="FFFF00"/>
                </a:solidFill>
              </a:rPr>
              <a:t>when    if      that    because</a:t>
            </a:r>
          </a:p>
          <a:p>
            <a:pPr marL="0" indent="0">
              <a:buNone/>
            </a:pPr>
            <a:r>
              <a:rPr lang="en-US" sz="5400" b="1" dirty="0" smtClean="0">
                <a:solidFill>
                  <a:srgbClr val="000000"/>
                </a:solidFill>
              </a:rPr>
              <a:t>We can watch TV </a:t>
            </a:r>
            <a:r>
              <a:rPr lang="en-US" sz="5400" b="1" dirty="0" smtClean="0">
                <a:solidFill>
                  <a:srgbClr val="FFFF00"/>
                </a:solidFill>
              </a:rPr>
              <a:t>when </a:t>
            </a:r>
            <a:r>
              <a:rPr lang="en-US" sz="5400" b="1" dirty="0" smtClean="0">
                <a:solidFill>
                  <a:srgbClr val="000000"/>
                </a:solidFill>
              </a:rPr>
              <a:t>we have finished.</a:t>
            </a:r>
          </a:p>
          <a:p>
            <a:pPr marL="0" indent="0">
              <a:buNone/>
            </a:pPr>
            <a:r>
              <a:rPr lang="en-US" sz="5400" b="1" dirty="0" smtClean="0">
                <a:solidFill>
                  <a:srgbClr val="FFFF00"/>
                </a:solidFill>
              </a:rPr>
              <a:t>If </a:t>
            </a:r>
            <a:r>
              <a:rPr lang="en-US" sz="5400" b="1" dirty="0" smtClean="0">
                <a:solidFill>
                  <a:srgbClr val="000000"/>
                </a:solidFill>
              </a:rPr>
              <a:t>we eat our dinner, we can watch TV.</a:t>
            </a:r>
          </a:p>
          <a:p>
            <a:pPr marL="0" indent="0">
              <a:buNone/>
            </a:pPr>
            <a:endParaRPr lang="en-US" sz="5400" b="1" dirty="0">
              <a:solidFill>
                <a:srgbClr val="000000"/>
              </a:solidFill>
            </a:endParaRPr>
          </a:p>
        </p:txBody>
      </p:sp>
    </p:spTree>
    <p:extLst>
      <p:ext uri="{BB962C8B-B14F-4D97-AF65-F5344CB8AC3E}">
        <p14:creationId xmlns="" xmlns:p14="http://schemas.microsoft.com/office/powerpoint/2010/main" val="1723061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Different types of sentences</a:t>
            </a:r>
            <a:endParaRPr lang="en-US" sz="5400" b="1" dirty="0"/>
          </a:p>
        </p:txBody>
      </p:sp>
      <p:sp>
        <p:nvSpPr>
          <p:cNvPr id="3" name="Content Placeholder 2"/>
          <p:cNvSpPr>
            <a:spLocks noGrp="1"/>
          </p:cNvSpPr>
          <p:nvPr>
            <p:ph idx="1"/>
          </p:nvPr>
        </p:nvSpPr>
        <p:spPr/>
        <p:txBody>
          <a:bodyPr/>
          <a:lstStyle/>
          <a:p>
            <a:pPr marL="0" indent="0">
              <a:buNone/>
            </a:pPr>
            <a:r>
              <a:rPr lang="en-US" b="1" dirty="0" smtClean="0"/>
              <a:t>Statement </a:t>
            </a:r>
            <a:r>
              <a:rPr lang="en-US" dirty="0" smtClean="0"/>
              <a:t>– You are my friend.</a:t>
            </a:r>
          </a:p>
          <a:p>
            <a:pPr marL="0" indent="0">
              <a:buNone/>
            </a:pPr>
            <a:r>
              <a:rPr lang="en-US" b="1" dirty="0" smtClean="0"/>
              <a:t>Question</a:t>
            </a:r>
            <a:r>
              <a:rPr lang="en-US" dirty="0" smtClean="0"/>
              <a:t> – Are you my friend?</a:t>
            </a:r>
          </a:p>
          <a:p>
            <a:pPr marL="0" indent="0">
              <a:buNone/>
            </a:pPr>
            <a:r>
              <a:rPr lang="en-US" b="1" dirty="0" smtClean="0"/>
              <a:t>Command</a:t>
            </a:r>
            <a:r>
              <a:rPr lang="en-US" dirty="0" smtClean="0"/>
              <a:t> – Be my friend.</a:t>
            </a:r>
          </a:p>
          <a:p>
            <a:pPr marL="0" indent="0">
              <a:buNone/>
            </a:pPr>
            <a:r>
              <a:rPr lang="en-US" b="1" dirty="0" smtClean="0"/>
              <a:t>Exclamation</a:t>
            </a:r>
            <a:r>
              <a:rPr lang="en-US" dirty="0" smtClean="0"/>
              <a:t> – What a good friend you are!</a:t>
            </a:r>
          </a:p>
          <a:p>
            <a:pPr marL="0" indent="0">
              <a:buNone/>
            </a:pPr>
            <a:endParaRPr lang="en-US" dirty="0"/>
          </a:p>
          <a:p>
            <a:r>
              <a:rPr lang="en-US" i="1" dirty="0"/>
              <a:t>What big teeth you have, Grandma! </a:t>
            </a:r>
            <a:endParaRPr lang="en-US" i="1" dirty="0" smtClean="0"/>
          </a:p>
          <a:p>
            <a:r>
              <a:rPr lang="en-US" i="1" dirty="0"/>
              <a:t>How beautiful Cinderella looks in that </a:t>
            </a:r>
            <a:r>
              <a:rPr lang="en-US" i="1" dirty="0" smtClean="0"/>
              <a:t>dress! </a:t>
            </a:r>
          </a:p>
          <a:p>
            <a:pPr marL="0" indent="0">
              <a:buNone/>
            </a:pPr>
            <a:endParaRPr lang="en-US" dirty="0"/>
          </a:p>
        </p:txBody>
      </p:sp>
    </p:spTree>
    <p:extLst>
      <p:ext uri="{BB962C8B-B14F-4D97-AF65-F5344CB8AC3E}">
        <p14:creationId xmlns="" xmlns:p14="http://schemas.microsoft.com/office/powerpoint/2010/main" val="138934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Year 2</a:t>
            </a:r>
            <a:endParaRPr lang="en-US" sz="5400" b="1" dirty="0"/>
          </a:p>
        </p:txBody>
      </p:sp>
      <p:pic>
        <p:nvPicPr>
          <p:cNvPr id="7" name="Picture 6"/>
          <p:cNvPicPr>
            <a:picLocks noChangeAspect="1"/>
          </p:cNvPicPr>
          <p:nvPr/>
        </p:nvPicPr>
        <p:blipFill>
          <a:blip r:embed="rId3"/>
          <a:stretch>
            <a:fillRect/>
          </a:stretch>
        </p:blipFill>
        <p:spPr>
          <a:xfrm>
            <a:off x="676005" y="1669805"/>
            <a:ext cx="7436062" cy="4609382"/>
          </a:xfrm>
          <a:prstGeom prst="rect">
            <a:avLst/>
          </a:prstGeom>
        </p:spPr>
      </p:pic>
    </p:spTree>
    <p:extLst>
      <p:ext uri="{BB962C8B-B14F-4D97-AF65-F5344CB8AC3E}">
        <p14:creationId xmlns="" xmlns:p14="http://schemas.microsoft.com/office/powerpoint/2010/main" val="4008389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646</TotalTime>
  <Words>1046</Words>
  <Application>Microsoft Office PowerPoint</Application>
  <PresentationFormat>On-screen Show (4:3)</PresentationFormat>
  <Paragraphs>150</Paragraphs>
  <Slides>27</Slides>
  <Notes>22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Grammar Workshop for parents</vt:lpstr>
      <vt:lpstr>2014 National Curriculum</vt:lpstr>
      <vt:lpstr>Year 1</vt:lpstr>
      <vt:lpstr>Year 2</vt:lpstr>
      <vt:lpstr>Suffixes</vt:lpstr>
      <vt:lpstr>Coordinating Conjunctions</vt:lpstr>
      <vt:lpstr>Subordinating Conjunctions</vt:lpstr>
      <vt:lpstr>Different types of sentences</vt:lpstr>
      <vt:lpstr>Year 2</vt:lpstr>
      <vt:lpstr>Working at the expected standard in Year 2</vt:lpstr>
      <vt:lpstr>Test Questions for year 2</vt:lpstr>
      <vt:lpstr>Year 3 </vt:lpstr>
      <vt:lpstr>Word Classes</vt:lpstr>
      <vt:lpstr>Word Classes</vt:lpstr>
      <vt:lpstr>Adverbs</vt:lpstr>
      <vt:lpstr>Adverbials</vt:lpstr>
      <vt:lpstr>Prepositions</vt:lpstr>
      <vt:lpstr>Year 4</vt:lpstr>
      <vt:lpstr>Types of determiners</vt:lpstr>
      <vt:lpstr>Types of pronouns</vt:lpstr>
      <vt:lpstr>Slide 21</vt:lpstr>
      <vt:lpstr>Year 6</vt:lpstr>
      <vt:lpstr>Year 6</vt:lpstr>
      <vt:lpstr>Test Questions for year 6</vt:lpstr>
      <vt:lpstr>Adjective or adverb?</vt:lpstr>
      <vt:lpstr>Preposition or subordinating conjunction?</vt:lpstr>
      <vt:lpstr>Grammar Workshop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Grammar Workshop for parents</dc:title>
  <dc:creator>Julie Tolliday</dc:creator>
  <cp:lastModifiedBy>jutolliday</cp:lastModifiedBy>
  <cp:revision>38</cp:revision>
  <dcterms:created xsi:type="dcterms:W3CDTF">2017-02-14T11:38:32Z</dcterms:created>
  <dcterms:modified xsi:type="dcterms:W3CDTF">2017-02-23T18:42:40Z</dcterms:modified>
</cp:coreProperties>
</file>