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1" r:id="rId1"/>
  </p:sldMasterIdLst>
  <p:notesMasterIdLst>
    <p:notesMasterId r:id="rId10"/>
  </p:notesMasterIdLst>
  <p:handoutMasterIdLst>
    <p:handoutMasterId r:id="rId11"/>
  </p:handoutMasterIdLst>
  <p:sldIdLst>
    <p:sldId id="488" r:id="rId2"/>
    <p:sldId id="489" r:id="rId3"/>
    <p:sldId id="487" r:id="rId4"/>
    <p:sldId id="490" r:id="rId5"/>
    <p:sldId id="394" r:id="rId6"/>
    <p:sldId id="411" r:id="rId7"/>
    <p:sldId id="492" r:id="rId8"/>
    <p:sldId id="517" r:id="rId9"/>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5" autoAdjust="0"/>
    <p:restoredTop sz="82218" autoAdjust="0"/>
  </p:normalViewPr>
  <p:slideViewPr>
    <p:cSldViewPr snapToGrid="0" snapToObjects="1">
      <p:cViewPr>
        <p:scale>
          <a:sx n="66" d="100"/>
          <a:sy n="66" d="100"/>
        </p:scale>
        <p:origin x="-420" y="-12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2946400" cy="496888"/>
          </a:xfrm>
          <a:prstGeom prst="rect">
            <a:avLst/>
          </a:prstGeom>
        </p:spPr>
        <p:txBody>
          <a:bodyPr vert="horz" lIns="91411" tIns="45705" rIns="91411" bIns="45705"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11" tIns="45705" rIns="91411" bIns="45705" rtlCol="0"/>
          <a:lstStyle>
            <a:lvl1pPr algn="r">
              <a:defRPr sz="1200"/>
            </a:lvl1pPr>
          </a:lstStyle>
          <a:p>
            <a:fld id="{65DF584B-2C31-4C3C-8380-A9B55DB77B84}" type="datetimeFigureOut">
              <a:rPr lang="en-GB" smtClean="0"/>
              <a:pPr/>
              <a:t>06/02/2017</a:t>
            </a:fld>
            <a:endParaRPr lang="en-GB"/>
          </a:p>
        </p:txBody>
      </p:sp>
      <p:sp>
        <p:nvSpPr>
          <p:cNvPr id="4" name="Footer Placeholder 3"/>
          <p:cNvSpPr>
            <a:spLocks noGrp="1"/>
          </p:cNvSpPr>
          <p:nvPr>
            <p:ph type="ftr" sz="quarter" idx="2"/>
          </p:nvPr>
        </p:nvSpPr>
        <p:spPr>
          <a:xfrm>
            <a:off x="3" y="9428166"/>
            <a:ext cx="2946400" cy="496887"/>
          </a:xfrm>
          <a:prstGeom prst="rect">
            <a:avLst/>
          </a:prstGeom>
        </p:spPr>
        <p:txBody>
          <a:bodyPr vert="horz" lIns="91411" tIns="45705" rIns="91411" bIns="45705"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8166"/>
            <a:ext cx="2946400" cy="496887"/>
          </a:xfrm>
          <a:prstGeom prst="rect">
            <a:avLst/>
          </a:prstGeom>
        </p:spPr>
        <p:txBody>
          <a:bodyPr vert="horz" lIns="91411" tIns="45705" rIns="91411" bIns="45705" rtlCol="0" anchor="b"/>
          <a:lstStyle>
            <a:lvl1pPr algn="r">
              <a:defRPr sz="1200"/>
            </a:lvl1pPr>
          </a:lstStyle>
          <a:p>
            <a:fld id="{0F88614A-5846-42FA-A9B5-44753D63D026}" type="slidenum">
              <a:rPr lang="en-GB" smtClean="0"/>
              <a:pPr/>
              <a:t>‹#›</a:t>
            </a:fld>
            <a:endParaRPr lang="en-GB"/>
          </a:p>
        </p:txBody>
      </p:sp>
    </p:spTree>
    <p:extLst>
      <p:ext uri="{BB962C8B-B14F-4D97-AF65-F5344CB8AC3E}">
        <p14:creationId xmlns:p14="http://schemas.microsoft.com/office/powerpoint/2010/main" xmlns="" val="5347228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3"/>
            <a:ext cx="2945659" cy="496332"/>
          </a:xfrm>
          <a:prstGeom prst="rect">
            <a:avLst/>
          </a:prstGeom>
        </p:spPr>
        <p:txBody>
          <a:bodyPr vert="horz" lIns="91411" tIns="45705" rIns="91411" bIns="45705" rtlCol="0"/>
          <a:lstStyle>
            <a:lvl1pPr algn="l">
              <a:defRPr sz="1200"/>
            </a:lvl1pPr>
          </a:lstStyle>
          <a:p>
            <a:endParaRPr lang="en-US"/>
          </a:p>
        </p:txBody>
      </p:sp>
      <p:sp>
        <p:nvSpPr>
          <p:cNvPr id="3" name="Date Placeholder 2"/>
          <p:cNvSpPr>
            <a:spLocks noGrp="1"/>
          </p:cNvSpPr>
          <p:nvPr>
            <p:ph type="dt" idx="1"/>
          </p:nvPr>
        </p:nvSpPr>
        <p:spPr>
          <a:xfrm>
            <a:off x="3850446" y="3"/>
            <a:ext cx="2945659" cy="496332"/>
          </a:xfrm>
          <a:prstGeom prst="rect">
            <a:avLst/>
          </a:prstGeom>
        </p:spPr>
        <p:txBody>
          <a:bodyPr vert="horz" lIns="91411" tIns="45705" rIns="91411" bIns="45705" rtlCol="0"/>
          <a:lstStyle>
            <a:lvl1pPr algn="r">
              <a:defRPr sz="1200"/>
            </a:lvl1pPr>
          </a:lstStyle>
          <a:p>
            <a:fld id="{36D748EA-7330-6444-A3CE-E875BC2A6A91}" type="datetimeFigureOut">
              <a:rPr lang="en-US" smtClean="0"/>
              <a:pPr/>
              <a:t>2/6/2017</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11" tIns="45705" rIns="91411" bIns="45705" rtlCol="0" anchor="ctr"/>
          <a:lstStyle/>
          <a:p>
            <a:endParaRPr lang="en-US"/>
          </a:p>
        </p:txBody>
      </p:sp>
      <p:sp>
        <p:nvSpPr>
          <p:cNvPr id="5" name="Notes Placeholder 4"/>
          <p:cNvSpPr>
            <a:spLocks noGrp="1"/>
          </p:cNvSpPr>
          <p:nvPr>
            <p:ph type="body" sz="quarter" idx="3"/>
          </p:nvPr>
        </p:nvSpPr>
        <p:spPr>
          <a:xfrm>
            <a:off x="679768" y="4715156"/>
            <a:ext cx="5438140" cy="4466987"/>
          </a:xfrm>
          <a:prstGeom prst="rect">
            <a:avLst/>
          </a:prstGeom>
        </p:spPr>
        <p:txBody>
          <a:bodyPr vert="horz" lIns="91411" tIns="45705" rIns="91411" bIns="45705"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3" y="9428583"/>
            <a:ext cx="2945659" cy="496332"/>
          </a:xfrm>
          <a:prstGeom prst="rect">
            <a:avLst/>
          </a:prstGeom>
        </p:spPr>
        <p:txBody>
          <a:bodyPr vert="horz" lIns="91411" tIns="45705" rIns="91411" bIns="45705" rtlCol="0" anchor="b"/>
          <a:lstStyle>
            <a:lvl1pPr algn="l">
              <a:defRPr sz="1200"/>
            </a:lvl1pPr>
          </a:lstStyle>
          <a:p>
            <a:endParaRPr lang="en-US"/>
          </a:p>
        </p:txBody>
      </p:sp>
      <p:sp>
        <p:nvSpPr>
          <p:cNvPr id="7" name="Slide Number Placeholder 6"/>
          <p:cNvSpPr>
            <a:spLocks noGrp="1"/>
          </p:cNvSpPr>
          <p:nvPr>
            <p:ph type="sldNum" sz="quarter" idx="5"/>
          </p:nvPr>
        </p:nvSpPr>
        <p:spPr>
          <a:xfrm>
            <a:off x="3850446" y="9428583"/>
            <a:ext cx="2945659" cy="496332"/>
          </a:xfrm>
          <a:prstGeom prst="rect">
            <a:avLst/>
          </a:prstGeom>
        </p:spPr>
        <p:txBody>
          <a:bodyPr vert="horz" lIns="91411" tIns="45705" rIns="91411" bIns="45705" rtlCol="0" anchor="b"/>
          <a:lstStyle>
            <a:lvl1pPr algn="r">
              <a:defRPr sz="1200"/>
            </a:lvl1pPr>
          </a:lstStyle>
          <a:p>
            <a:fld id="{D6325018-83C7-E34E-88D8-BEE8C9DA52DD}" type="slidenum">
              <a:rPr lang="en-US" smtClean="0"/>
              <a:pPr/>
              <a:t>‹#›</a:t>
            </a:fld>
            <a:endParaRPr lang="en-US"/>
          </a:p>
        </p:txBody>
      </p:sp>
    </p:spTree>
    <p:extLst>
      <p:ext uri="{BB962C8B-B14F-4D97-AF65-F5344CB8AC3E}">
        <p14:creationId xmlns:p14="http://schemas.microsoft.com/office/powerpoint/2010/main" xmlns="" val="21333162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325018-83C7-E34E-88D8-BEE8C9DA52DD}" type="slidenum">
              <a:rPr lang="en-US" smtClean="0"/>
              <a:pPr/>
              <a:t>2</a:t>
            </a:fld>
            <a:endParaRPr lang="en-US"/>
          </a:p>
        </p:txBody>
      </p:sp>
    </p:spTree>
    <p:extLst>
      <p:ext uri="{BB962C8B-B14F-4D97-AF65-F5344CB8AC3E}">
        <p14:creationId xmlns:p14="http://schemas.microsoft.com/office/powerpoint/2010/main" xmlns="" val="12143825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325018-83C7-E34E-88D8-BEE8C9DA52DD}" type="slidenum">
              <a:rPr lang="en-US" smtClean="0"/>
              <a:pPr/>
              <a:t>4</a:t>
            </a:fld>
            <a:endParaRPr lang="en-US"/>
          </a:p>
        </p:txBody>
      </p:sp>
    </p:spTree>
    <p:extLst>
      <p:ext uri="{BB962C8B-B14F-4D97-AF65-F5344CB8AC3E}">
        <p14:creationId xmlns:p14="http://schemas.microsoft.com/office/powerpoint/2010/main" xmlns="" val="14910363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325018-83C7-E34E-88D8-BEE8C9DA52DD}" type="slidenum">
              <a:rPr lang="en-US" smtClean="0"/>
              <a:pPr/>
              <a:t>5</a:t>
            </a:fld>
            <a:endParaRPr lang="en-US"/>
          </a:p>
        </p:txBody>
      </p:sp>
    </p:spTree>
    <p:extLst>
      <p:ext uri="{BB962C8B-B14F-4D97-AF65-F5344CB8AC3E}">
        <p14:creationId xmlns:p14="http://schemas.microsoft.com/office/powerpoint/2010/main" xmlns="" val="19233370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325018-83C7-E34E-88D8-BEE8C9DA52DD}" type="slidenum">
              <a:rPr lang="en-US" smtClean="0"/>
              <a:pPr/>
              <a:t>7</a:t>
            </a:fld>
            <a:endParaRPr lang="en-US"/>
          </a:p>
        </p:txBody>
      </p:sp>
    </p:spTree>
    <p:extLst>
      <p:ext uri="{BB962C8B-B14F-4D97-AF65-F5344CB8AC3E}">
        <p14:creationId xmlns:p14="http://schemas.microsoft.com/office/powerpoint/2010/main" xmlns="" val="22916714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GB"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dirty="0"/>
          </a:p>
        </p:txBody>
      </p:sp>
      <p:sp>
        <p:nvSpPr>
          <p:cNvPr id="4" name="Date Placeholder 3"/>
          <p:cNvSpPr>
            <a:spLocks noGrp="1"/>
          </p:cNvSpPr>
          <p:nvPr>
            <p:ph type="dt" sz="half" idx="10"/>
          </p:nvPr>
        </p:nvSpPr>
        <p:spPr/>
        <p:txBody>
          <a:bodyPr/>
          <a:lstStyle/>
          <a:p>
            <a:fld id="{D728701E-CAF4-4159-9B3E-41C86DFFA30D}" type="datetimeFigureOut">
              <a:rPr lang="en-US" smtClean="0"/>
              <a:pPr/>
              <a:t>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8F1B69E8-23E9-4C1F-AA2B-3C5BA6EDBEAE}" type="datetimeFigureOut">
              <a:rPr lang="en-US" smtClean="0"/>
              <a:pPr/>
              <a:t>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82A7F7-08BF-4252-8141-63FB96055BB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F1B69E8-23E9-4C1F-AA2B-3C5BA6EDBEAE}" type="datetimeFigureOut">
              <a:rPr lang="en-US" smtClean="0"/>
              <a:pPr/>
              <a:t>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82A7F7-08BF-4252-8141-63FB96055BBB}"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GB"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8F1B69E8-23E9-4C1F-AA2B-3C5BA6EDBEAE}" type="datetimeFigureOut">
              <a:rPr lang="en-US" smtClean="0"/>
              <a:pPr/>
              <a:t>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82A7F7-08BF-4252-8141-63FB96055BBB}" type="slidenum">
              <a:rPr lang="en-US" smtClean="0"/>
              <a:pPr/>
              <a:t>‹#›</a:t>
            </a:fld>
            <a:endParaRPr lang="en-US"/>
          </a:p>
        </p:txBody>
      </p:sp>
      <p:sp>
        <p:nvSpPr>
          <p:cNvPr id="7" name="Title 6"/>
          <p:cNvSpPr>
            <a:spLocks noGrp="1"/>
          </p:cNvSpPr>
          <p:nvPr>
            <p:ph type="title"/>
          </p:nvPr>
        </p:nvSpPr>
        <p:spPr/>
        <p:txBody>
          <a:bodyPr/>
          <a:lstStyle/>
          <a:p>
            <a:r>
              <a:rPr lang="en-GB"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GB"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D728701E-CAF4-4159-9B3E-41C86DFFA30D}" type="datetimeFigureOut">
              <a:rPr lang="en-US" smtClean="0"/>
              <a:pPr/>
              <a:t>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5" name="Date Placeholder 4"/>
          <p:cNvSpPr>
            <a:spLocks noGrp="1"/>
          </p:cNvSpPr>
          <p:nvPr>
            <p:ph type="dt" sz="half" idx="10"/>
          </p:nvPr>
        </p:nvSpPr>
        <p:spPr/>
        <p:txBody>
          <a:bodyPr/>
          <a:lstStyle/>
          <a:p>
            <a:fld id="{8F1B69E8-23E9-4C1F-AA2B-3C5BA6EDBEAE}" type="datetimeFigureOut">
              <a:rPr lang="en-US" smtClean="0"/>
              <a:pPr/>
              <a:t>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82A7F7-08BF-4252-8141-63FB96055BBB}"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7" name="Date Placeholder 6"/>
          <p:cNvSpPr>
            <a:spLocks noGrp="1"/>
          </p:cNvSpPr>
          <p:nvPr>
            <p:ph type="dt" sz="half" idx="10"/>
          </p:nvPr>
        </p:nvSpPr>
        <p:spPr/>
        <p:txBody>
          <a:bodyPr/>
          <a:lstStyle/>
          <a:p>
            <a:fld id="{8F1B69E8-23E9-4C1F-AA2B-3C5BA6EDBEAE}" type="datetimeFigureOut">
              <a:rPr lang="en-US" smtClean="0"/>
              <a:pPr/>
              <a:t>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82A7F7-08BF-4252-8141-63FB96055BB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8F1B69E8-23E9-4C1F-AA2B-3C5BA6EDBEAE}" type="datetimeFigureOut">
              <a:rPr lang="en-US" smtClean="0"/>
              <a:pPr/>
              <a:t>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82A7F7-08BF-4252-8141-63FB96055BB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8F1B69E8-23E9-4C1F-AA2B-3C5BA6EDBEAE}" type="datetimeFigureOut">
              <a:rPr lang="en-US" smtClean="0"/>
              <a:pPr/>
              <a:t>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82A7F7-08BF-4252-8141-63FB96055BB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F1B69E8-23E9-4C1F-AA2B-3C5BA6EDBEAE}" type="datetimeFigureOut">
              <a:rPr lang="en-US" smtClean="0"/>
              <a:pPr/>
              <a:t>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GB"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GB"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8F1B69E8-23E9-4C1F-AA2B-3C5BA6EDBEAE}" type="datetimeFigureOut">
              <a:rPr lang="en-US" smtClean="0"/>
              <a:pPr/>
              <a:t>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82A7F7-08BF-4252-8141-63FB96055BBB}"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GB"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8F1B69E8-23E9-4C1F-AA2B-3C5BA6EDBEAE}" type="datetimeFigureOut">
              <a:rPr lang="en-US" smtClean="0"/>
              <a:pPr/>
              <a:t>2/6/2017</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4382A7F7-08BF-4252-8141-63FB96055BBB}"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Tree>
  </p:cSld>
  <p:clrMap bg1="lt1" tx1="dk1" bg2="lt2" tx2="dk2" accent1="accent1" accent2="accent2" accent3="accent3" accent4="accent4" accent5="accent5" accent6="accent6" hlink="hlink" folHlink="folHlink"/>
  <p:sldLayoutIdLst>
    <p:sldLayoutId id="2147483842" r:id="rId1"/>
    <p:sldLayoutId id="2147483843" r:id="rId2"/>
    <p:sldLayoutId id="2147483844" r:id="rId3"/>
    <p:sldLayoutId id="2147483845" r:id="rId4"/>
    <p:sldLayoutId id="2147483846" r:id="rId5"/>
    <p:sldLayoutId id="2147483847" r:id="rId6"/>
    <p:sldLayoutId id="2147483848" r:id="rId7"/>
    <p:sldLayoutId id="2147483849" r:id="rId8"/>
    <p:sldLayoutId id="2147483850" r:id="rId9"/>
    <p:sldLayoutId id="2147483851" r:id="rId10"/>
    <p:sldLayoutId id="2147483852"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School Values</a:t>
            </a:r>
            <a:endParaRPr lang="en-US" b="1" dirty="0"/>
          </a:p>
        </p:txBody>
      </p:sp>
      <p:sp>
        <p:nvSpPr>
          <p:cNvPr id="3" name="Subtitle 2"/>
          <p:cNvSpPr>
            <a:spLocks noGrp="1"/>
          </p:cNvSpPr>
          <p:nvPr>
            <p:ph type="subTitle" idx="1"/>
          </p:nvPr>
        </p:nvSpPr>
        <p:spPr/>
        <p:txBody>
          <a:bodyPr/>
          <a:lstStyle/>
          <a:p>
            <a:endParaRPr lang="en-US" b="1" dirty="0"/>
          </a:p>
        </p:txBody>
      </p:sp>
    </p:spTree>
    <p:extLst>
      <p:ext uri="{BB962C8B-B14F-4D97-AF65-F5344CB8AC3E}">
        <p14:creationId xmlns:p14="http://schemas.microsoft.com/office/powerpoint/2010/main" xmlns="" val="15321009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Our School Vision</a:t>
            </a:r>
            <a:endParaRPr lang="en-US" dirty="0"/>
          </a:p>
        </p:txBody>
      </p:sp>
      <p:sp>
        <p:nvSpPr>
          <p:cNvPr id="5" name="Rectangle 4"/>
          <p:cNvSpPr/>
          <p:nvPr/>
        </p:nvSpPr>
        <p:spPr>
          <a:xfrm>
            <a:off x="491065" y="2313505"/>
            <a:ext cx="7970763" cy="2246769"/>
          </a:xfrm>
          <a:prstGeom prst="rect">
            <a:avLst/>
          </a:prstGeom>
        </p:spPr>
        <p:txBody>
          <a:bodyPr wrap="square">
            <a:spAutoFit/>
          </a:bodyPr>
          <a:lstStyle/>
          <a:p>
            <a:r>
              <a:rPr lang="en-GB" sz="2800" b="1" u="sng" dirty="0"/>
              <a:t>School Vision</a:t>
            </a:r>
            <a:endParaRPr lang="en-GB" sz="2800" dirty="0"/>
          </a:p>
          <a:p>
            <a:r>
              <a:rPr lang="en-GB" sz="2800" dirty="0" smtClean="0">
                <a:latin typeface="Century Gothic" panose="020B0502020202020204" pitchFamily="34" charset="0"/>
              </a:rPr>
              <a:t>Our vision is for St Saviour’s to be a place of transforming growth, where Christian education inspires children and adults for achievement in the whole of life.</a:t>
            </a:r>
            <a:endParaRPr lang="en-GB" sz="2800" dirty="0">
              <a:latin typeface="Century Gothic" panose="020B0502020202020204" pitchFamily="34" charset="0"/>
            </a:endParaRPr>
          </a:p>
        </p:txBody>
      </p:sp>
    </p:spTree>
    <p:extLst>
      <p:ext uri="{BB962C8B-B14F-4D97-AF65-F5344CB8AC3E}">
        <p14:creationId xmlns:p14="http://schemas.microsoft.com/office/powerpoint/2010/main" xmlns="" val="42708754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GB" sz="4800" dirty="0">
                <a:latin typeface="LittleBird" charset="0"/>
                <a:cs typeface="LittleBird" charset="0"/>
              </a:rPr>
              <a:t>Our School Values</a:t>
            </a:r>
          </a:p>
        </p:txBody>
      </p:sp>
      <p:sp>
        <p:nvSpPr>
          <p:cNvPr id="16386" name="TextBox 5"/>
          <p:cNvSpPr txBox="1">
            <a:spLocks noChangeArrowheads="1"/>
          </p:cNvSpPr>
          <p:nvPr/>
        </p:nvSpPr>
        <p:spPr bwMode="auto">
          <a:xfrm rot="-594046">
            <a:off x="648967" y="3699369"/>
            <a:ext cx="3782518" cy="76944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4400" dirty="0" smtClean="0">
                <a:solidFill>
                  <a:srgbClr val="7030A0"/>
                </a:solidFill>
                <a:latin typeface="GrandmasGarden" charset="0"/>
                <a:cs typeface="GrandmasGarden" charset="0"/>
              </a:rPr>
              <a:t>RESPECT</a:t>
            </a:r>
            <a:endParaRPr lang="en-US" sz="4400" dirty="0">
              <a:solidFill>
                <a:srgbClr val="7030A0"/>
              </a:solidFill>
              <a:latin typeface="GrandmasGarden" charset="0"/>
              <a:cs typeface="GrandmasGarden" charset="0"/>
            </a:endParaRPr>
          </a:p>
        </p:txBody>
      </p:sp>
      <p:sp>
        <p:nvSpPr>
          <p:cNvPr id="16387" name="TextBox 6"/>
          <p:cNvSpPr txBox="1">
            <a:spLocks noChangeArrowheads="1"/>
          </p:cNvSpPr>
          <p:nvPr/>
        </p:nvSpPr>
        <p:spPr bwMode="auto">
          <a:xfrm rot="443594">
            <a:off x="5492572" y="2367672"/>
            <a:ext cx="3815749" cy="7699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4400" dirty="0" smtClean="0">
                <a:solidFill>
                  <a:srgbClr val="FF0000"/>
                </a:solidFill>
                <a:latin typeface="GrandmasGarden" charset="0"/>
                <a:cs typeface="GrandmasGarden" charset="0"/>
              </a:rPr>
              <a:t>LOVE</a:t>
            </a:r>
            <a:endParaRPr lang="en-US" sz="4400" dirty="0">
              <a:solidFill>
                <a:srgbClr val="FF0000"/>
              </a:solidFill>
              <a:latin typeface="GrandmasGarden" charset="0"/>
              <a:cs typeface="GrandmasGarden" charset="0"/>
            </a:endParaRPr>
          </a:p>
        </p:txBody>
      </p:sp>
      <p:sp>
        <p:nvSpPr>
          <p:cNvPr id="16388" name="TextBox 7"/>
          <p:cNvSpPr txBox="1">
            <a:spLocks noChangeArrowheads="1"/>
          </p:cNvSpPr>
          <p:nvPr/>
        </p:nvSpPr>
        <p:spPr bwMode="auto">
          <a:xfrm rot="-659193">
            <a:off x="-329336" y="1981151"/>
            <a:ext cx="3764686" cy="768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4400" dirty="0" smtClean="0">
                <a:solidFill>
                  <a:srgbClr val="FFC000"/>
                </a:solidFill>
                <a:latin typeface="GrandmasGarden" charset="0"/>
                <a:cs typeface="GrandmasGarden" charset="0"/>
              </a:rPr>
              <a:t>FAITH</a:t>
            </a:r>
            <a:endParaRPr lang="en-US" sz="4400" dirty="0">
              <a:solidFill>
                <a:srgbClr val="FFC000"/>
              </a:solidFill>
              <a:latin typeface="GrandmasGarden" charset="0"/>
              <a:cs typeface="GrandmasGarden" charset="0"/>
            </a:endParaRPr>
          </a:p>
        </p:txBody>
      </p:sp>
      <p:sp>
        <p:nvSpPr>
          <p:cNvPr id="16389" name="TextBox 8"/>
          <p:cNvSpPr txBox="1">
            <a:spLocks noChangeArrowheads="1"/>
          </p:cNvSpPr>
          <p:nvPr/>
        </p:nvSpPr>
        <p:spPr bwMode="auto">
          <a:xfrm rot="206393">
            <a:off x="5929728" y="3923200"/>
            <a:ext cx="3194050" cy="7699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4400" dirty="0" smtClean="0">
                <a:solidFill>
                  <a:srgbClr val="3366FF"/>
                </a:solidFill>
                <a:latin typeface="GrandmasGarden" charset="0"/>
                <a:cs typeface="GrandmasGarden" charset="0"/>
              </a:rPr>
              <a:t>TRUTH</a:t>
            </a:r>
            <a:endParaRPr lang="en-US" sz="4400" dirty="0">
              <a:solidFill>
                <a:srgbClr val="3366FF"/>
              </a:solidFill>
              <a:latin typeface="GrandmasGarden" charset="0"/>
              <a:cs typeface="GrandmasGarden" charset="0"/>
            </a:endParaRPr>
          </a:p>
        </p:txBody>
      </p:sp>
      <p:sp>
        <p:nvSpPr>
          <p:cNvPr id="16390" name="TextBox 9"/>
          <p:cNvSpPr txBox="1">
            <a:spLocks noChangeArrowheads="1"/>
          </p:cNvSpPr>
          <p:nvPr/>
        </p:nvSpPr>
        <p:spPr bwMode="auto">
          <a:xfrm rot="400099">
            <a:off x="491019" y="5257612"/>
            <a:ext cx="3218266" cy="76944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4400" dirty="0" smtClean="0">
                <a:solidFill>
                  <a:srgbClr val="008000"/>
                </a:solidFill>
                <a:latin typeface="GrandmasGarden" charset="0"/>
                <a:cs typeface="GrandmasGarden" charset="0"/>
              </a:rPr>
              <a:t>TENACITY</a:t>
            </a:r>
            <a:endParaRPr lang="en-US" sz="4400" dirty="0">
              <a:solidFill>
                <a:srgbClr val="008000"/>
              </a:solidFill>
              <a:latin typeface="GrandmasGarden" charset="0"/>
              <a:cs typeface="GrandmasGarden" charset="0"/>
            </a:endParaRPr>
          </a:p>
        </p:txBody>
      </p:sp>
      <p:sp>
        <p:nvSpPr>
          <p:cNvPr id="16391" name="TextBox 10"/>
          <p:cNvSpPr txBox="1">
            <a:spLocks noChangeArrowheads="1"/>
          </p:cNvSpPr>
          <p:nvPr/>
        </p:nvSpPr>
        <p:spPr bwMode="auto">
          <a:xfrm rot="443594">
            <a:off x="5140255" y="5223362"/>
            <a:ext cx="3524360" cy="76944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4400" dirty="0" smtClean="0">
                <a:solidFill>
                  <a:srgbClr val="FF6600"/>
                </a:solidFill>
                <a:latin typeface="GrandmasGarden" charset="0"/>
                <a:cs typeface="GrandmasGarden" charset="0"/>
              </a:rPr>
              <a:t>SERENITY</a:t>
            </a:r>
            <a:endParaRPr lang="en-US" sz="4400" dirty="0">
              <a:solidFill>
                <a:srgbClr val="FF6600"/>
              </a:solidFill>
              <a:latin typeface="GrandmasGarden" charset="0"/>
              <a:cs typeface="GrandmasGarden" charset="0"/>
            </a:endParaRPr>
          </a:p>
        </p:txBody>
      </p:sp>
      <p:sp>
        <p:nvSpPr>
          <p:cNvPr id="10" name="TextBox 5"/>
          <p:cNvSpPr txBox="1">
            <a:spLocks noChangeArrowheads="1"/>
          </p:cNvSpPr>
          <p:nvPr/>
        </p:nvSpPr>
        <p:spPr bwMode="auto">
          <a:xfrm rot="724506">
            <a:off x="2355260" y="2799092"/>
            <a:ext cx="4228419" cy="76944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4400" dirty="0" smtClean="0">
                <a:solidFill>
                  <a:schemeClr val="bg2">
                    <a:lumMod val="25000"/>
                  </a:schemeClr>
                </a:solidFill>
                <a:latin typeface="GrandmasGarden" charset="0"/>
                <a:cs typeface="GrandmasGarden" charset="0"/>
              </a:rPr>
              <a:t>FORGIVENESS</a:t>
            </a:r>
            <a:endParaRPr lang="en-US" sz="4400" dirty="0">
              <a:solidFill>
                <a:schemeClr val="bg2">
                  <a:lumMod val="25000"/>
                </a:schemeClr>
              </a:solidFill>
              <a:latin typeface="GrandmasGarden" charset="0"/>
              <a:cs typeface="GrandmasGarden" charset="0"/>
            </a:endParaRPr>
          </a:p>
        </p:txBody>
      </p:sp>
      <p:pic>
        <p:nvPicPr>
          <p:cNvPr id="11" name="Picture 10"/>
          <p:cNvPicPr/>
          <p:nvPr/>
        </p:nvPicPr>
        <p:blipFill>
          <a:blip r:embed="rId2" cstate="print"/>
          <a:srcRect/>
          <a:stretch>
            <a:fillRect/>
          </a:stretch>
        </p:blipFill>
        <p:spPr bwMode="auto">
          <a:xfrm>
            <a:off x="4011095" y="3988168"/>
            <a:ext cx="1447800" cy="1600200"/>
          </a:xfrm>
          <a:prstGeom prst="rect">
            <a:avLst/>
          </a:prstGeom>
          <a:noFill/>
          <a:ln w="9525">
            <a:noFill/>
            <a:miter lim="800000"/>
            <a:headEnd/>
            <a:tailEnd/>
          </a:ln>
        </p:spPr>
      </p:pic>
    </p:spTree>
    <p:extLst>
      <p:ext uri="{BB962C8B-B14F-4D97-AF65-F5344CB8AC3E}">
        <p14:creationId xmlns:p14="http://schemas.microsoft.com/office/powerpoint/2010/main" xmlns="" val="1837318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GB" sz="4800" dirty="0" smtClean="0">
                <a:solidFill>
                  <a:schemeClr val="bg1"/>
                </a:solidFill>
                <a:latin typeface="LittleBird" charset="0"/>
                <a:cs typeface="LittleBird" charset="0"/>
              </a:rPr>
              <a:t>Why Values, not Rules?</a:t>
            </a:r>
            <a:endParaRPr lang="en-GB" sz="4800" dirty="0">
              <a:solidFill>
                <a:schemeClr val="bg1"/>
              </a:solidFill>
              <a:latin typeface="LittleBird" charset="0"/>
              <a:cs typeface="LittleBird" charset="0"/>
            </a:endParaRPr>
          </a:p>
        </p:txBody>
      </p:sp>
      <p:sp>
        <p:nvSpPr>
          <p:cNvPr id="3" name="Rectangle 2"/>
          <p:cNvSpPr/>
          <p:nvPr/>
        </p:nvSpPr>
        <p:spPr>
          <a:xfrm>
            <a:off x="682625" y="2317750"/>
            <a:ext cx="8004175" cy="4216539"/>
          </a:xfrm>
          <a:prstGeom prst="rect">
            <a:avLst/>
          </a:prstGeom>
        </p:spPr>
        <p:txBody>
          <a:bodyPr wrap="square">
            <a:spAutoFit/>
          </a:bodyPr>
          <a:lstStyle/>
          <a:p>
            <a:pPr marL="285750" indent="-285750" defTabSz="457200">
              <a:buFont typeface="Arial"/>
              <a:buChar char="•"/>
              <a:defRPr/>
            </a:pPr>
            <a:r>
              <a:rPr lang="en-US" sz="2400" dirty="0">
                <a:latin typeface="Century Gothic" pitchFamily="34" charset="0"/>
              </a:rPr>
              <a:t>Our aim: </a:t>
            </a:r>
            <a:r>
              <a:rPr lang="en-GB" sz="2400" dirty="0">
                <a:latin typeface="Century Gothic" pitchFamily="34" charset="0"/>
              </a:rPr>
              <a:t>Children taking </a:t>
            </a:r>
            <a:r>
              <a:rPr lang="en-GB" sz="2400" b="1" dirty="0">
                <a:latin typeface="Century Gothic" pitchFamily="34" charset="0"/>
              </a:rPr>
              <a:t>responsibility </a:t>
            </a:r>
            <a:r>
              <a:rPr lang="en-GB" sz="2400" dirty="0">
                <a:latin typeface="Century Gothic" pitchFamily="34" charset="0"/>
              </a:rPr>
              <a:t>for their behaviour and their actions, through </a:t>
            </a:r>
            <a:r>
              <a:rPr lang="en-US" sz="2400" dirty="0">
                <a:latin typeface="Century Gothic" pitchFamily="34" charset="0"/>
              </a:rPr>
              <a:t>the values chosen for them by their </a:t>
            </a:r>
            <a:r>
              <a:rPr lang="en-US" sz="2400" dirty="0" smtClean="0">
                <a:latin typeface="Century Gothic" pitchFamily="34" charset="0"/>
              </a:rPr>
              <a:t>community</a:t>
            </a:r>
            <a:r>
              <a:rPr lang="en-US" sz="2400" dirty="0" smtClean="0">
                <a:latin typeface="Century Gothic" pitchFamily="34" charset="0"/>
              </a:rPr>
              <a:t> </a:t>
            </a:r>
            <a:r>
              <a:rPr lang="en-US" sz="2400" dirty="0" smtClean="0">
                <a:latin typeface="Century Gothic" pitchFamily="34" charset="0"/>
              </a:rPr>
              <a:t>and faith. </a:t>
            </a:r>
            <a:endParaRPr lang="en-US" sz="2400" dirty="0" smtClean="0">
              <a:latin typeface="Century Gothic" pitchFamily="34" charset="0"/>
            </a:endParaRPr>
          </a:p>
          <a:p>
            <a:pPr marL="285750" indent="-285750" defTabSz="457200">
              <a:buFont typeface="Arial"/>
              <a:buChar char="•"/>
              <a:defRPr/>
            </a:pPr>
            <a:endParaRPr lang="en-US" sz="2400" dirty="0">
              <a:latin typeface="Century Gothic" pitchFamily="34" charset="0"/>
            </a:endParaRPr>
          </a:p>
          <a:p>
            <a:pPr marL="285750" lvl="0" indent="-285750" defTabSz="457200">
              <a:buFont typeface="Arial"/>
              <a:buChar char="•"/>
              <a:defRPr/>
            </a:pPr>
            <a:r>
              <a:rPr lang="en-US" sz="2400" dirty="0" smtClean="0">
                <a:latin typeface="Century Gothic" pitchFamily="34" charset="0"/>
              </a:rPr>
              <a:t>Values provide greater aspirations than rules</a:t>
            </a:r>
          </a:p>
          <a:p>
            <a:pPr lvl="0" defTabSz="457200">
              <a:defRPr/>
            </a:pPr>
            <a:endParaRPr lang="en-US" sz="2400" dirty="0">
              <a:latin typeface="Century Gothic" pitchFamily="34" charset="0"/>
            </a:endParaRPr>
          </a:p>
          <a:p>
            <a:pPr marL="285750" indent="-285750">
              <a:buFont typeface="Arial"/>
              <a:buChar char="•"/>
            </a:pPr>
            <a:r>
              <a:rPr lang="en-US" sz="2400" dirty="0" smtClean="0">
                <a:latin typeface="Century Gothic" pitchFamily="34" charset="0"/>
              </a:rPr>
              <a:t>Rules require remembering. Values require thinking.</a:t>
            </a:r>
          </a:p>
          <a:p>
            <a:pPr marL="285750" indent="-285750">
              <a:buFont typeface="Arial"/>
              <a:buChar char="•"/>
            </a:pPr>
            <a:endParaRPr lang="en-US" sz="2400" dirty="0">
              <a:latin typeface="Century Gothic" pitchFamily="34" charset="0"/>
            </a:endParaRPr>
          </a:p>
          <a:p>
            <a:pPr marL="285750" indent="-285750">
              <a:buFont typeface="Arial"/>
              <a:buChar char="•"/>
            </a:pPr>
            <a:r>
              <a:rPr lang="en-US" sz="2400" dirty="0" smtClean="0">
                <a:latin typeface="Century Gothic" pitchFamily="34" charset="0"/>
              </a:rPr>
              <a:t>You can ‘bend the rules’. You cant bend values</a:t>
            </a:r>
            <a:r>
              <a:rPr lang="en-US" sz="2400" dirty="0" smtClean="0">
                <a:solidFill>
                  <a:schemeClr val="tx2"/>
                </a:solidFill>
                <a:latin typeface="Century Gothic" pitchFamily="34" charset="0"/>
              </a:rPr>
              <a:t>!</a:t>
            </a:r>
          </a:p>
          <a:p>
            <a:pPr marL="285750" indent="-285750">
              <a:buFont typeface="Arial"/>
              <a:buChar char="•"/>
            </a:pPr>
            <a:endParaRPr lang="en-US" sz="2800" dirty="0" smtClean="0">
              <a:solidFill>
                <a:schemeClr val="tx2"/>
              </a:solidFill>
            </a:endParaRPr>
          </a:p>
        </p:txBody>
      </p:sp>
    </p:spTree>
    <p:extLst>
      <p:ext uri="{BB962C8B-B14F-4D97-AF65-F5344CB8AC3E}">
        <p14:creationId xmlns:p14="http://schemas.microsoft.com/office/powerpoint/2010/main" xmlns="" val="293343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38328"/>
            <a:ext cx="8229600" cy="1484496"/>
          </a:xfrm>
        </p:spPr>
        <p:txBody>
          <a:bodyPr>
            <a:normAutofit fontScale="90000"/>
          </a:bodyPr>
          <a:lstStyle/>
          <a:p>
            <a:r>
              <a:rPr lang="en-US" sz="5300" dirty="0" smtClean="0"/>
              <a:t>Thinking about our values…</a:t>
            </a:r>
            <a:r>
              <a:rPr lang="en-US" dirty="0" smtClean="0"/>
              <a:t/>
            </a:r>
            <a:br>
              <a:rPr lang="en-US" dirty="0" smtClean="0"/>
            </a:br>
            <a:endParaRPr lang="en-US" dirty="0"/>
          </a:p>
        </p:txBody>
      </p:sp>
      <p:sp>
        <p:nvSpPr>
          <p:cNvPr id="9" name="Rectangle 8"/>
          <p:cNvSpPr/>
          <p:nvPr/>
        </p:nvSpPr>
        <p:spPr>
          <a:xfrm>
            <a:off x="457200" y="2249714"/>
            <a:ext cx="7801429" cy="3046988"/>
          </a:xfrm>
          <a:prstGeom prst="rect">
            <a:avLst/>
          </a:prstGeom>
        </p:spPr>
        <p:txBody>
          <a:bodyPr wrap="square">
            <a:spAutoFit/>
          </a:bodyPr>
          <a:lstStyle/>
          <a:p>
            <a:r>
              <a:rPr lang="en-GB" sz="2400" dirty="0" smtClean="0">
                <a:latin typeface="Century Gothic" panose="020B0502020202020204" pitchFamily="34" charset="0"/>
              </a:rPr>
              <a:t>We live out our Christian Values because we’re made in God’s image. </a:t>
            </a:r>
          </a:p>
          <a:p>
            <a:endParaRPr lang="en-GB" sz="2400" dirty="0" smtClean="0">
              <a:latin typeface="Century Gothic" panose="020B0502020202020204" pitchFamily="34" charset="0"/>
            </a:endParaRPr>
          </a:p>
          <a:p>
            <a:r>
              <a:rPr lang="en-GB" sz="2400" dirty="0" smtClean="0">
                <a:latin typeface="Century Gothic" panose="020B0502020202020204" pitchFamily="34" charset="0"/>
              </a:rPr>
              <a:t>We strive to show Love, Truth, Respect, Forgiveness, Tenacity, Serenity and have Faith. </a:t>
            </a:r>
          </a:p>
          <a:p>
            <a:endParaRPr lang="en-GB" sz="2400" dirty="0" smtClean="0">
              <a:latin typeface="Century Gothic" panose="020B0502020202020204" pitchFamily="34" charset="0"/>
            </a:endParaRPr>
          </a:p>
          <a:p>
            <a:r>
              <a:rPr lang="en-GB" sz="2400" dirty="0" smtClean="0">
                <a:latin typeface="Century Gothic" panose="020B0502020202020204" pitchFamily="34" charset="0"/>
              </a:rPr>
              <a:t>We show this in our behaviour, our work and our relationships.</a:t>
            </a:r>
            <a:endParaRPr lang="en-GB" sz="2400" dirty="0" smtClean="0">
              <a:latin typeface="Century Gothic" panose="020B0502020202020204" pitchFamily="34" charset="0"/>
            </a:endParaRPr>
          </a:p>
        </p:txBody>
      </p:sp>
    </p:spTree>
    <p:extLst>
      <p:ext uri="{BB962C8B-B14F-4D97-AF65-F5344CB8AC3E}">
        <p14:creationId xmlns:p14="http://schemas.microsoft.com/office/powerpoint/2010/main" xmlns="" val="6742333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38328"/>
            <a:ext cx="8229600" cy="1484496"/>
          </a:xfrm>
        </p:spPr>
        <p:txBody>
          <a:bodyPr>
            <a:normAutofit/>
          </a:bodyPr>
          <a:lstStyle/>
          <a:p>
            <a:r>
              <a:rPr lang="en-US" dirty="0" err="1" smtClean="0"/>
              <a:t>Optimised</a:t>
            </a:r>
            <a:r>
              <a:rPr lang="en-US" dirty="0" smtClean="0"/>
              <a:t> Learners</a:t>
            </a:r>
            <a:r>
              <a:rPr lang="en-US" dirty="0" smtClean="0"/>
              <a:t/>
            </a:r>
            <a:br>
              <a:rPr lang="en-US" dirty="0" smtClean="0"/>
            </a:br>
            <a:endParaRPr lang="en-US" dirty="0"/>
          </a:p>
        </p:txBody>
      </p:sp>
      <p:sp>
        <p:nvSpPr>
          <p:cNvPr id="9" name="Rectangle 8"/>
          <p:cNvSpPr/>
          <p:nvPr/>
        </p:nvSpPr>
        <p:spPr>
          <a:xfrm>
            <a:off x="457200" y="1822824"/>
            <a:ext cx="8229600" cy="4154984"/>
          </a:xfrm>
          <a:prstGeom prst="rect">
            <a:avLst/>
          </a:prstGeom>
        </p:spPr>
        <p:txBody>
          <a:bodyPr wrap="square">
            <a:spAutoFit/>
          </a:bodyPr>
          <a:lstStyle/>
          <a:p>
            <a:r>
              <a:rPr lang="en-GB" sz="2400" dirty="0" smtClean="0">
                <a:latin typeface="Century Gothic" panose="020B0502020202020204" pitchFamily="34" charset="0"/>
              </a:rPr>
              <a:t>We want </a:t>
            </a:r>
            <a:r>
              <a:rPr lang="en-GB" sz="2400" dirty="0" smtClean="0">
                <a:latin typeface="Century Gothic" panose="020B0502020202020204" pitchFamily="34" charset="0"/>
              </a:rPr>
              <a:t>our children </a:t>
            </a:r>
            <a:r>
              <a:rPr lang="en-GB" sz="2400" dirty="0" smtClean="0">
                <a:latin typeface="Century Gothic" panose="020B0502020202020204" pitchFamily="34" charset="0"/>
              </a:rPr>
              <a:t>to become independent thinkers who make good choices. </a:t>
            </a:r>
            <a:endParaRPr lang="en-GB" sz="2400" dirty="0" smtClean="0">
              <a:latin typeface="Century Gothic" panose="020B0502020202020204" pitchFamily="34" charset="0"/>
            </a:endParaRPr>
          </a:p>
          <a:p>
            <a:endParaRPr lang="en-GB" sz="2400" dirty="0" smtClean="0">
              <a:latin typeface="Century Gothic" panose="020B0502020202020204" pitchFamily="34" charset="0"/>
            </a:endParaRPr>
          </a:p>
          <a:p>
            <a:r>
              <a:rPr lang="en-GB" sz="2400" dirty="0" smtClean="0">
                <a:latin typeface="Century Gothic" panose="020B0502020202020204" pitchFamily="34" charset="0"/>
              </a:rPr>
              <a:t>Approach challenges with the tenacity and resilience shown by Jesus</a:t>
            </a:r>
            <a:r>
              <a:rPr lang="en-GB" sz="2400" dirty="0" smtClean="0">
                <a:latin typeface="Century Gothic" panose="020B0502020202020204" pitchFamily="34" charset="0"/>
              </a:rPr>
              <a:t>.</a:t>
            </a:r>
          </a:p>
          <a:p>
            <a:r>
              <a:rPr lang="en-GB" sz="2400" dirty="0" smtClean="0">
                <a:latin typeface="Century Gothic" panose="020B0502020202020204" pitchFamily="34" charset="0"/>
              </a:rPr>
              <a:t>  </a:t>
            </a:r>
            <a:endParaRPr lang="en-GB" sz="2400" dirty="0" smtClean="0">
              <a:latin typeface="Century Gothic" panose="020B0502020202020204" pitchFamily="34" charset="0"/>
            </a:endParaRPr>
          </a:p>
          <a:p>
            <a:r>
              <a:rPr lang="en-GB" sz="2400" dirty="0" smtClean="0">
                <a:latin typeface="Century Gothic" panose="020B0502020202020204" pitchFamily="34" charset="0"/>
              </a:rPr>
              <a:t>To have a ‘growth mindset’ and to love learning. </a:t>
            </a:r>
            <a:endParaRPr lang="en-GB" sz="2400" dirty="0" smtClean="0">
              <a:latin typeface="Century Gothic" panose="020B0502020202020204" pitchFamily="34" charset="0"/>
            </a:endParaRPr>
          </a:p>
          <a:p>
            <a:endParaRPr lang="en-GB" sz="2400" dirty="0" smtClean="0">
              <a:latin typeface="Century Gothic" panose="020B0502020202020204" pitchFamily="34" charset="0"/>
            </a:endParaRPr>
          </a:p>
          <a:p>
            <a:r>
              <a:rPr lang="en-GB" sz="2400" dirty="0" smtClean="0">
                <a:latin typeface="Century Gothic" panose="020B0502020202020204" pitchFamily="34" charset="0"/>
              </a:rPr>
              <a:t>To know that with rights come responsibilities. </a:t>
            </a:r>
            <a:endParaRPr lang="en-GB" sz="2400" dirty="0" smtClean="0">
              <a:latin typeface="Century Gothic" panose="020B0502020202020204" pitchFamily="34" charset="0"/>
            </a:endParaRPr>
          </a:p>
          <a:p>
            <a:endParaRPr lang="en-GB" sz="2400" dirty="0" smtClean="0">
              <a:latin typeface="Century Gothic" panose="020B0502020202020204" pitchFamily="34" charset="0"/>
            </a:endParaRPr>
          </a:p>
          <a:p>
            <a:r>
              <a:rPr lang="en-GB" sz="2400" dirty="0" smtClean="0">
                <a:latin typeface="Century Gothic" panose="020B0502020202020204" pitchFamily="34" charset="0"/>
              </a:rPr>
              <a:t>To be problem solvers.</a:t>
            </a:r>
            <a:endParaRPr lang="en-GB" sz="2400" dirty="0">
              <a:latin typeface="Century Gothic" panose="020B0502020202020204" pitchFamily="34" charset="0"/>
            </a:endParaRPr>
          </a:p>
        </p:txBody>
      </p:sp>
      <p:pic>
        <p:nvPicPr>
          <p:cNvPr id="11"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332340" y="5413829"/>
            <a:ext cx="1659259" cy="132467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80674822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25628"/>
            <a:ext cx="8229600" cy="1252728"/>
          </a:xfrm>
        </p:spPr>
        <p:txBody>
          <a:bodyPr>
            <a:normAutofit/>
          </a:bodyPr>
          <a:lstStyle/>
          <a:p>
            <a:r>
              <a:rPr lang="en-US" sz="4400" dirty="0" smtClean="0"/>
              <a:t>We celebrate children’s brilliance!</a:t>
            </a:r>
            <a:endParaRPr lang="en-US" sz="4400" dirty="0"/>
          </a:p>
        </p:txBody>
      </p:sp>
      <p:sp>
        <p:nvSpPr>
          <p:cNvPr id="2" name="Content Placeholder 1"/>
          <p:cNvSpPr>
            <a:spLocks noGrp="1"/>
          </p:cNvSpPr>
          <p:nvPr>
            <p:ph idx="1"/>
          </p:nvPr>
        </p:nvSpPr>
        <p:spPr>
          <a:xfrm>
            <a:off x="457200" y="2324581"/>
            <a:ext cx="8686800" cy="4334933"/>
          </a:xfrm>
        </p:spPr>
        <p:txBody>
          <a:bodyPr>
            <a:noAutofit/>
          </a:bodyPr>
          <a:lstStyle/>
          <a:p>
            <a:pPr lvl="0"/>
            <a:r>
              <a:rPr lang="en-US" sz="2800" b="1" dirty="0" smtClean="0">
                <a:solidFill>
                  <a:schemeClr val="tx1"/>
                </a:solidFill>
                <a:latin typeface="Century Gothic" pitchFamily="34" charset="0"/>
              </a:rPr>
              <a:t>Praise</a:t>
            </a:r>
            <a:r>
              <a:rPr lang="en-US" sz="2800" dirty="0" smtClean="0">
                <a:solidFill>
                  <a:schemeClr val="tx1"/>
                </a:solidFill>
                <a:latin typeface="Century Gothic" pitchFamily="34" charset="0"/>
              </a:rPr>
              <a:t> </a:t>
            </a:r>
            <a:r>
              <a:rPr lang="en-GB" sz="2800" dirty="0" smtClean="0">
                <a:solidFill>
                  <a:schemeClr val="tx1"/>
                </a:solidFill>
                <a:latin typeface="Century Gothic" pitchFamily="34" charset="0"/>
              </a:rPr>
              <a:t>with </a:t>
            </a:r>
            <a:r>
              <a:rPr lang="en-GB" sz="2800" dirty="0">
                <a:solidFill>
                  <a:schemeClr val="tx1"/>
                </a:solidFill>
                <a:latin typeface="Century Gothic" pitchFamily="34" charset="0"/>
              </a:rPr>
              <a:t>regular reference to School Values </a:t>
            </a:r>
            <a:r>
              <a:rPr lang="en-GB" sz="2800" dirty="0" smtClean="0">
                <a:solidFill>
                  <a:schemeClr val="tx1"/>
                </a:solidFill>
                <a:latin typeface="Century Gothic" pitchFamily="34" charset="0"/>
              </a:rPr>
              <a:t> </a:t>
            </a:r>
            <a:endParaRPr lang="en-GB" sz="2800" dirty="0">
              <a:solidFill>
                <a:schemeClr val="tx1"/>
              </a:solidFill>
              <a:latin typeface="Century Gothic" pitchFamily="34" charset="0"/>
            </a:endParaRPr>
          </a:p>
          <a:p>
            <a:pPr lvl="0"/>
            <a:r>
              <a:rPr lang="en-US" sz="2800" b="1" dirty="0" smtClean="0">
                <a:solidFill>
                  <a:schemeClr val="tx1"/>
                </a:solidFill>
                <a:latin typeface="Century Gothic" pitchFamily="34" charset="0"/>
              </a:rPr>
              <a:t>Weekly </a:t>
            </a:r>
            <a:r>
              <a:rPr lang="en-GB" sz="2800" b="1" dirty="0" smtClean="0">
                <a:solidFill>
                  <a:schemeClr val="tx1"/>
                </a:solidFill>
                <a:latin typeface="Century Gothic" pitchFamily="34" charset="0"/>
              </a:rPr>
              <a:t>Values </a:t>
            </a:r>
            <a:r>
              <a:rPr lang="en-GB" sz="2800" dirty="0" smtClean="0">
                <a:solidFill>
                  <a:schemeClr val="tx1"/>
                </a:solidFill>
                <a:latin typeface="Century Gothic" pitchFamily="34" charset="0"/>
              </a:rPr>
              <a:t>card</a:t>
            </a:r>
            <a:endParaRPr lang="en-GB" sz="2800" dirty="0" smtClean="0">
              <a:solidFill>
                <a:schemeClr val="tx1"/>
              </a:solidFill>
              <a:latin typeface="Century Gothic" pitchFamily="34" charset="0"/>
            </a:endParaRPr>
          </a:p>
          <a:p>
            <a:pPr lvl="0"/>
            <a:r>
              <a:rPr lang="en-GB" sz="2800" b="1" dirty="0" smtClean="0">
                <a:solidFill>
                  <a:schemeClr val="tx1"/>
                </a:solidFill>
                <a:latin typeface="Century Gothic" pitchFamily="34" charset="0"/>
              </a:rPr>
              <a:t>Weekly Star of the Week </a:t>
            </a:r>
            <a:r>
              <a:rPr lang="en-GB" sz="2800" dirty="0" smtClean="0">
                <a:solidFill>
                  <a:schemeClr val="tx1"/>
                </a:solidFill>
                <a:latin typeface="Century Gothic" pitchFamily="34" charset="0"/>
              </a:rPr>
              <a:t>certificate  </a:t>
            </a:r>
            <a:endParaRPr lang="en-GB" sz="2800" dirty="0">
              <a:solidFill>
                <a:schemeClr val="tx1"/>
              </a:solidFill>
              <a:latin typeface="Century Gothic" pitchFamily="34" charset="0"/>
            </a:endParaRPr>
          </a:p>
          <a:p>
            <a:pPr lvl="0"/>
            <a:r>
              <a:rPr lang="en-US" sz="2800" dirty="0" smtClean="0">
                <a:solidFill>
                  <a:schemeClr val="tx1"/>
                </a:solidFill>
                <a:latin typeface="Century Gothic" pitchFamily="34" charset="0"/>
              </a:rPr>
              <a:t>‘</a:t>
            </a:r>
            <a:r>
              <a:rPr lang="en-US" sz="2800" b="1" dirty="0" smtClean="0">
                <a:solidFill>
                  <a:schemeClr val="tx1"/>
                </a:solidFill>
                <a:latin typeface="Century Gothic" pitchFamily="34" charset="0"/>
              </a:rPr>
              <a:t>Class </a:t>
            </a:r>
            <a:r>
              <a:rPr lang="en-US" sz="2800" b="1" dirty="0" err="1" smtClean="0">
                <a:solidFill>
                  <a:schemeClr val="tx1"/>
                </a:solidFill>
                <a:latin typeface="Century Gothic" pitchFamily="34" charset="0"/>
              </a:rPr>
              <a:t>dojos</a:t>
            </a:r>
            <a:r>
              <a:rPr lang="en-US" sz="2800" dirty="0" smtClean="0">
                <a:solidFill>
                  <a:schemeClr val="tx1"/>
                </a:solidFill>
                <a:latin typeface="Century Gothic" pitchFamily="34" charset="0"/>
              </a:rPr>
              <a:t>’ </a:t>
            </a:r>
            <a:r>
              <a:rPr lang="en-US" sz="2800" dirty="0">
                <a:solidFill>
                  <a:schemeClr val="tx1"/>
                </a:solidFill>
                <a:latin typeface="Century Gothic" pitchFamily="34" charset="0"/>
              </a:rPr>
              <a:t>reward system </a:t>
            </a:r>
            <a:r>
              <a:rPr lang="en-US" sz="2800" dirty="0" smtClean="0">
                <a:solidFill>
                  <a:schemeClr val="tx1"/>
                </a:solidFill>
                <a:latin typeface="Century Gothic" pitchFamily="34" charset="0"/>
              </a:rPr>
              <a:t>– usually linked </a:t>
            </a:r>
            <a:r>
              <a:rPr lang="en-US" sz="2800" dirty="0">
                <a:solidFill>
                  <a:schemeClr val="tx1"/>
                </a:solidFill>
                <a:latin typeface="Century Gothic" pitchFamily="34" charset="0"/>
              </a:rPr>
              <a:t>to </a:t>
            </a:r>
            <a:r>
              <a:rPr lang="en-US" sz="2800" dirty="0" smtClean="0">
                <a:solidFill>
                  <a:schemeClr val="tx1"/>
                </a:solidFill>
                <a:latin typeface="Century Gothic" pitchFamily="34" charset="0"/>
              </a:rPr>
              <a:t>learning</a:t>
            </a:r>
            <a:endParaRPr lang="en-US" sz="2800" dirty="0" smtClean="0">
              <a:solidFill>
                <a:schemeClr val="tx1"/>
              </a:solidFill>
              <a:latin typeface="Century Gothic" pitchFamily="34" charset="0"/>
            </a:endParaRPr>
          </a:p>
          <a:p>
            <a:r>
              <a:rPr lang="en-US" sz="2800" b="1" dirty="0" smtClean="0">
                <a:solidFill>
                  <a:schemeClr val="tx1"/>
                </a:solidFill>
                <a:latin typeface="Century Gothic" pitchFamily="34" charset="0"/>
              </a:rPr>
              <a:t>Good to be green</a:t>
            </a:r>
            <a:endParaRPr lang="en-US" sz="2800" b="1" dirty="0">
              <a:solidFill>
                <a:schemeClr val="tx1"/>
              </a:solidFill>
              <a:latin typeface="Century Gothic" pitchFamily="34" charset="0"/>
            </a:endParaRPr>
          </a:p>
        </p:txBody>
      </p:sp>
      <p:sp>
        <p:nvSpPr>
          <p:cNvPr id="16386" name="AutoShape 2" descr="https://photos-6.dropbox.com/t/2/AABiRnbPaFqEfWRR79FgvdJWtRwwi7_HT-LIfHdU93Y5mA/12/290438837/jpeg/32x32/1/_/1/2/File%2006-02-2017%2C%2016%2022%2004.jpeg/EPqj7pgCGLUdIAcoBw/2aKuc3qOU5kZZcUffjCqFibGahSUzSSYlXHxAYEqQ-8?size=800x600&amp;size_mode=3"/>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16387" name="Picture 3"/>
          <p:cNvPicPr>
            <a:picLocks noChangeAspect="1" noChangeArrowheads="1"/>
          </p:cNvPicPr>
          <p:nvPr/>
        </p:nvPicPr>
        <p:blipFill>
          <a:blip r:embed="rId3" cstate="print"/>
          <a:srcRect/>
          <a:stretch>
            <a:fillRect/>
          </a:stretch>
        </p:blipFill>
        <p:spPr bwMode="auto">
          <a:xfrm rot="16612389">
            <a:off x="4358045" y="4145113"/>
            <a:ext cx="1875394" cy="2619300"/>
          </a:xfrm>
          <a:prstGeom prst="rect">
            <a:avLst/>
          </a:prstGeom>
          <a:noFill/>
          <a:ln w="9525">
            <a:noFill/>
            <a:miter lim="800000"/>
            <a:headEnd/>
            <a:tailEnd/>
          </a:ln>
        </p:spPr>
      </p:pic>
      <p:pic>
        <p:nvPicPr>
          <p:cNvPr id="16388" name="Picture 4"/>
          <p:cNvPicPr>
            <a:picLocks noChangeAspect="1" noChangeArrowheads="1"/>
          </p:cNvPicPr>
          <p:nvPr/>
        </p:nvPicPr>
        <p:blipFill>
          <a:blip r:embed="rId4" cstate="print"/>
          <a:srcRect/>
          <a:stretch>
            <a:fillRect/>
          </a:stretch>
        </p:blipFill>
        <p:spPr bwMode="auto">
          <a:xfrm rot="16200000">
            <a:off x="6506743" y="4088887"/>
            <a:ext cx="2058307" cy="2848816"/>
          </a:xfrm>
          <a:prstGeom prst="rect">
            <a:avLst/>
          </a:prstGeom>
          <a:noFill/>
          <a:ln w="9525">
            <a:noFill/>
            <a:miter lim="800000"/>
            <a:headEnd/>
            <a:tailEnd/>
          </a:ln>
        </p:spPr>
      </p:pic>
    </p:spTree>
    <p:extLst>
      <p:ext uri="{BB962C8B-B14F-4D97-AF65-F5344CB8AC3E}">
        <p14:creationId xmlns:p14="http://schemas.microsoft.com/office/powerpoint/2010/main" xmlns="" val="611910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075542"/>
            <a:ext cx="8097762" cy="4441371"/>
          </a:xfrm>
        </p:spPr>
        <p:txBody>
          <a:bodyPr>
            <a:noAutofit/>
          </a:bodyPr>
          <a:lstStyle/>
          <a:p>
            <a:pPr>
              <a:buNone/>
            </a:pPr>
            <a:r>
              <a:rPr lang="en-GB" dirty="0" smtClean="0">
                <a:solidFill>
                  <a:schemeClr val="tx1"/>
                </a:solidFill>
                <a:latin typeface="Century Gothic" pitchFamily="34" charset="0"/>
              </a:rPr>
              <a:t>In </a:t>
            </a:r>
            <a:r>
              <a:rPr lang="en-GB" dirty="0" smtClean="0">
                <a:solidFill>
                  <a:schemeClr val="tx1"/>
                </a:solidFill>
                <a:latin typeface="Century Gothic" pitchFamily="34" charset="0"/>
              </a:rPr>
              <a:t>order to continue to embed the values </a:t>
            </a:r>
            <a:r>
              <a:rPr lang="en-GB" dirty="0" smtClean="0">
                <a:solidFill>
                  <a:schemeClr val="tx1"/>
                </a:solidFill>
                <a:latin typeface="Century Gothic" pitchFamily="34" charset="0"/>
              </a:rPr>
              <a:t>across the </a:t>
            </a:r>
            <a:r>
              <a:rPr lang="en-GB" dirty="0" smtClean="0">
                <a:solidFill>
                  <a:schemeClr val="tx1"/>
                </a:solidFill>
                <a:latin typeface="Century Gothic" pitchFamily="34" charset="0"/>
              </a:rPr>
              <a:t>Federation, we will soon be working on character education. This is the idea of focussing on a specific value (we plan on </a:t>
            </a:r>
            <a:r>
              <a:rPr lang="en-GB" dirty="0" smtClean="0">
                <a:solidFill>
                  <a:schemeClr val="tx1"/>
                </a:solidFill>
                <a:latin typeface="Century Gothic" pitchFamily="34" charset="0"/>
              </a:rPr>
              <a:t>beginning </a:t>
            </a:r>
            <a:r>
              <a:rPr lang="en-GB" dirty="0" smtClean="0">
                <a:solidFill>
                  <a:schemeClr val="tx1"/>
                </a:solidFill>
                <a:latin typeface="Century Gothic" pitchFamily="34" charset="0"/>
              </a:rPr>
              <a:t>with 'Respect' for a half term. This means that throughout every lesson we will be looking at examples of respect, for example, respect shown historically, how we can respect the landscape, respect between characters in books etc. We hope this will develop the children's understanding of values outside the school setting.</a:t>
            </a:r>
            <a:endParaRPr lang="en-US" dirty="0">
              <a:solidFill>
                <a:schemeClr val="tx1"/>
              </a:solidFill>
              <a:latin typeface="Century Gothic" pitchFamily="34" charset="0"/>
            </a:endParaRPr>
          </a:p>
        </p:txBody>
      </p:sp>
      <p:sp>
        <p:nvSpPr>
          <p:cNvPr id="3" name="Title 2"/>
          <p:cNvSpPr>
            <a:spLocks noGrp="1"/>
          </p:cNvSpPr>
          <p:nvPr>
            <p:ph type="title"/>
          </p:nvPr>
        </p:nvSpPr>
        <p:spPr/>
        <p:txBody>
          <a:bodyPr/>
          <a:lstStyle/>
          <a:p>
            <a:r>
              <a:rPr lang="en-US" dirty="0" smtClean="0"/>
              <a:t>Where do we go from here?</a:t>
            </a:r>
            <a:endParaRPr lang="en-US" dirty="0"/>
          </a:p>
        </p:txBody>
      </p:sp>
    </p:spTree>
    <p:extLst>
      <p:ext uri="{BB962C8B-B14F-4D97-AF65-F5344CB8AC3E}">
        <p14:creationId xmlns:p14="http://schemas.microsoft.com/office/powerpoint/2010/main" xmlns="" val="4724203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Custom 1">
      <a:dk1>
        <a:sysClr val="windowText" lastClr="000000"/>
      </a:dk1>
      <a:lt1>
        <a:sysClr val="window" lastClr="FFFFFF"/>
      </a:lt1>
      <a:dk2>
        <a:srgbClr val="04617B"/>
      </a:dk2>
      <a:lt2>
        <a:srgbClr val="DBF5F9"/>
      </a:lt2>
      <a:accent1>
        <a:srgbClr val="00B050"/>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Waveform.thmx</Template>
  <TotalTime>22320</TotalTime>
  <Words>347</Words>
  <Application>Microsoft Office PowerPoint</Application>
  <PresentationFormat>On-screen Show (4:3)</PresentationFormat>
  <Paragraphs>48</Paragraphs>
  <Slides>8</Slides>
  <Notes>4</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Waveform</vt:lpstr>
      <vt:lpstr>School Values</vt:lpstr>
      <vt:lpstr>Our School Vision</vt:lpstr>
      <vt:lpstr>Our School Values</vt:lpstr>
      <vt:lpstr>Why Values, not Rules?</vt:lpstr>
      <vt:lpstr>Thinking about our values… </vt:lpstr>
      <vt:lpstr>Optimised Learners </vt:lpstr>
      <vt:lpstr>We celebrate children’s brilliance!</vt:lpstr>
      <vt:lpstr>Where do we go from here?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Gary Heath</dc:creator>
  <cp:lastModifiedBy>CGRANT</cp:lastModifiedBy>
  <cp:revision>366</cp:revision>
  <cp:lastPrinted>2015-09-02T14:59:12Z</cp:lastPrinted>
  <dcterms:created xsi:type="dcterms:W3CDTF">2015-08-26T18:50:07Z</dcterms:created>
  <dcterms:modified xsi:type="dcterms:W3CDTF">2017-02-06T16:43:36Z</dcterms:modified>
</cp:coreProperties>
</file>